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97" r:id="rId3"/>
    <p:sldId id="407" r:id="rId4"/>
    <p:sldId id="398" r:id="rId5"/>
    <p:sldId id="399" r:id="rId6"/>
    <p:sldId id="440" r:id="rId7"/>
    <p:sldId id="400" r:id="rId8"/>
    <p:sldId id="401" r:id="rId9"/>
    <p:sldId id="402" r:id="rId10"/>
    <p:sldId id="405" r:id="rId11"/>
    <p:sldId id="442" r:id="rId12"/>
    <p:sldId id="443" r:id="rId13"/>
    <p:sldId id="444" r:id="rId14"/>
    <p:sldId id="441" r:id="rId15"/>
    <p:sldId id="445" r:id="rId16"/>
    <p:sldId id="446" r:id="rId17"/>
    <p:sldId id="447" r:id="rId18"/>
    <p:sldId id="408" r:id="rId19"/>
    <p:sldId id="409" r:id="rId20"/>
    <p:sldId id="410" r:id="rId21"/>
    <p:sldId id="448" r:id="rId22"/>
    <p:sldId id="449" r:id="rId23"/>
    <p:sldId id="417" r:id="rId24"/>
    <p:sldId id="416" r:id="rId25"/>
    <p:sldId id="413" r:id="rId26"/>
    <p:sldId id="414" r:id="rId27"/>
    <p:sldId id="415" r:id="rId28"/>
    <p:sldId id="419" r:id="rId29"/>
    <p:sldId id="418" r:id="rId30"/>
    <p:sldId id="422" r:id="rId31"/>
    <p:sldId id="423" r:id="rId32"/>
    <p:sldId id="420" r:id="rId33"/>
    <p:sldId id="421" r:id="rId34"/>
    <p:sldId id="424" r:id="rId35"/>
    <p:sldId id="425" r:id="rId36"/>
    <p:sldId id="426" r:id="rId37"/>
    <p:sldId id="427" r:id="rId38"/>
    <p:sldId id="429" r:id="rId39"/>
    <p:sldId id="430" r:id="rId40"/>
    <p:sldId id="428" r:id="rId41"/>
    <p:sldId id="431" r:id="rId42"/>
    <p:sldId id="432" r:id="rId43"/>
    <p:sldId id="433" r:id="rId44"/>
    <p:sldId id="434" r:id="rId45"/>
    <p:sldId id="453" r:id="rId46"/>
    <p:sldId id="450" r:id="rId47"/>
    <p:sldId id="451" r:id="rId48"/>
    <p:sldId id="452" r:id="rId49"/>
    <p:sldId id="435" r:id="rId50"/>
    <p:sldId id="436" r:id="rId51"/>
    <p:sldId id="437" r:id="rId52"/>
    <p:sldId id="454" r:id="rId53"/>
    <p:sldId id="438" r:id="rId54"/>
    <p:sldId id="43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6" autoAdjust="0"/>
    <p:restoredTop sz="94671" autoAdjust="0"/>
  </p:normalViewPr>
  <p:slideViewPr>
    <p:cSldViewPr>
      <p:cViewPr varScale="1">
        <p:scale>
          <a:sx n="85" d="100"/>
          <a:sy n="85" d="100"/>
        </p:scale>
        <p:origin x="171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B589A-0007-4C89-8710-58C6F26ECF8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B7005-F613-4AFF-8EE5-588133157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2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B7005-F613-4AFF-8EE5-588133157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4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B7005-F613-4AFF-8EE5-588133157A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4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9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9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5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1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7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5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8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2BAB-480F-4074-A4E6-4B13827F27C6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0AD82-832F-480A-AB48-AABBB4FF8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9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2.png"/><Relationship Id="rId7" Type="http://schemas.openxmlformats.org/officeDocument/2006/relationships/image" Target="../media/image89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emf"/><Relationship Id="rId5" Type="http://schemas.openxmlformats.org/officeDocument/2006/relationships/image" Target="../media/image87.png"/><Relationship Id="rId10" Type="http://schemas.openxmlformats.org/officeDocument/2006/relationships/image" Target="../media/image92.emf"/><Relationship Id="rId4" Type="http://schemas.openxmlformats.org/officeDocument/2006/relationships/image" Target="../media/image86.png"/><Relationship Id="rId9" Type="http://schemas.openxmlformats.org/officeDocument/2006/relationships/image" Target="../media/image9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emf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emf"/><Relationship Id="rId4" Type="http://schemas.openxmlformats.org/officeDocument/2006/relationships/image" Target="../media/image7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image" Target="../media/image82.png"/><Relationship Id="rId7" Type="http://schemas.openxmlformats.org/officeDocument/2006/relationships/image" Target="../media/image101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emf"/><Relationship Id="rId5" Type="http://schemas.openxmlformats.org/officeDocument/2006/relationships/image" Target="../media/image104.emf"/><Relationship Id="rId4" Type="http://schemas.openxmlformats.org/officeDocument/2006/relationships/image" Target="../media/image76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82.png"/><Relationship Id="rId7" Type="http://schemas.openxmlformats.org/officeDocument/2006/relationships/image" Target="../media/image109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111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emf"/><Relationship Id="rId5" Type="http://schemas.openxmlformats.org/officeDocument/2006/relationships/image" Target="../media/image76.emf"/><Relationship Id="rId4" Type="http://schemas.openxmlformats.org/officeDocument/2006/relationships/image" Target="../media/image10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em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5" Type="http://schemas.openxmlformats.org/officeDocument/2006/relationships/image" Target="../media/image129.emf"/><Relationship Id="rId4" Type="http://schemas.openxmlformats.org/officeDocument/2006/relationships/image" Target="../media/image12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3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emf"/><Relationship Id="rId5" Type="http://schemas.openxmlformats.org/officeDocument/2006/relationships/image" Target="../media/image132.emf"/><Relationship Id="rId4" Type="http://schemas.openxmlformats.org/officeDocument/2006/relationships/image" Target="../media/image13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emf"/><Relationship Id="rId4" Type="http://schemas.openxmlformats.org/officeDocument/2006/relationships/image" Target="../media/image135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image" Target="../media/image6.emf"/><Relationship Id="rId7" Type="http://schemas.openxmlformats.org/officeDocument/2006/relationships/image" Target="../media/image13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emf"/><Relationship Id="rId5" Type="http://schemas.openxmlformats.org/officeDocument/2006/relationships/image" Target="../media/image137.png"/><Relationship Id="rId4" Type="http://schemas.openxmlformats.org/officeDocument/2006/relationships/image" Target="../media/image7.emf"/><Relationship Id="rId9" Type="http://schemas.openxmlformats.org/officeDocument/2006/relationships/image" Target="../media/image11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668368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Twist liquids and gauging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anyonic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symmetries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2258291"/>
            <a:ext cx="6400800" cy="94210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Jeffrey C.Y.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17068"/>
            <a:ext cx="105553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862" y="3303192"/>
            <a:ext cx="457200" cy="50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93652" y="2898107"/>
            <a:ext cx="413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University of Illinois at Urbana-Champaign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4" y="3455592"/>
            <a:ext cx="2760161" cy="27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274407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4953000"/>
            <a:ext cx="1713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Collaborators: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Taylor Hughes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Eduardo </a:t>
            </a:r>
            <a:r>
              <a:rPr lang="en-US" dirty="0" err="1" smtClean="0">
                <a:solidFill>
                  <a:srgbClr val="C00000"/>
                </a:solidFill>
              </a:rPr>
              <a:t>Fradkin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6488668"/>
            <a:ext cx="167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To appear soon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3543" y="4951274"/>
            <a:ext cx="1467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u="sng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Xiao Chen</a:t>
            </a:r>
          </a:p>
          <a:p>
            <a:r>
              <a:rPr lang="en-US" dirty="0">
                <a:solidFill>
                  <a:srgbClr val="C00000"/>
                </a:solidFill>
              </a:rPr>
              <a:t>Abhishek </a:t>
            </a:r>
            <a:r>
              <a:rPr lang="en-US" dirty="0" smtClean="0">
                <a:solidFill>
                  <a:srgbClr val="C00000"/>
                </a:solidFill>
              </a:rPr>
              <a:t>Roy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Mayukh</a:t>
            </a:r>
            <a:r>
              <a:rPr lang="en-US" dirty="0" smtClean="0">
                <a:solidFill>
                  <a:srgbClr val="C00000"/>
                </a:solidFill>
              </a:rPr>
              <a:t> Khan</a:t>
            </a:r>
          </a:p>
        </p:txBody>
      </p:sp>
    </p:spTree>
    <p:extLst>
      <p:ext uri="{BB962C8B-B14F-4D97-AF65-F5344CB8AC3E}">
        <p14:creationId xmlns:p14="http://schemas.microsoft.com/office/powerpoint/2010/main" val="26837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Bulk boundary 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8246"/>
            <a:ext cx="4038600" cy="36821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Topological order</a:t>
            </a:r>
          </a:p>
          <a:p>
            <a:r>
              <a:rPr lang="en-US" sz="2800" dirty="0" err="1" smtClean="0"/>
              <a:t>Quasiparticles</a:t>
            </a:r>
            <a:endParaRPr lang="en-US" sz="2800" dirty="0" smtClean="0"/>
          </a:p>
          <a:p>
            <a:r>
              <a:rPr lang="en-US" sz="2800" dirty="0" smtClean="0"/>
              <a:t>Fusion</a:t>
            </a:r>
          </a:p>
          <a:p>
            <a:r>
              <a:rPr lang="en-US" sz="2800" dirty="0" smtClean="0"/>
              <a:t>Exchange statistics</a:t>
            </a:r>
          </a:p>
          <a:p>
            <a:r>
              <a:rPr lang="en-US" sz="2800" dirty="0" smtClean="0"/>
              <a:t>Braiding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90600"/>
            <a:ext cx="3396075" cy="207099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3328246"/>
            <a:ext cx="4114800" cy="3682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Boundary CFT</a:t>
            </a:r>
          </a:p>
          <a:p>
            <a:r>
              <a:rPr lang="en-US" sz="2800" dirty="0" smtClean="0"/>
              <a:t>Primary fields</a:t>
            </a:r>
          </a:p>
          <a:p>
            <a:r>
              <a:rPr lang="en-US" sz="2800" dirty="0" smtClean="0"/>
              <a:t>Operator product expansion</a:t>
            </a:r>
          </a:p>
          <a:p>
            <a:r>
              <a:rPr lang="en-US" sz="2800" dirty="0" smtClean="0"/>
              <a:t>Conformal dimension</a:t>
            </a:r>
          </a:p>
          <a:p>
            <a:r>
              <a:rPr lang="en-US" sz="2800" dirty="0" smtClean="0"/>
              <a:t>Modular transformation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74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43889"/>
            <a:ext cx="4794676" cy="322331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1752600"/>
          </a:xfrm>
        </p:spPr>
        <p:txBody>
          <a:bodyPr/>
          <a:lstStyle/>
          <a:p>
            <a:r>
              <a:rPr lang="en-US" dirty="0" smtClean="0"/>
              <a:t>Ground state: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100" y="1524000"/>
            <a:ext cx="3720300" cy="1629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534200"/>
            <a:ext cx="1597500" cy="49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4567535"/>
            <a:ext cx="1104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 all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3396177"/>
            <a:ext cx="204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Kitaev</a:t>
            </a:r>
            <a:r>
              <a:rPr lang="en-US" dirty="0" smtClean="0">
                <a:solidFill>
                  <a:schemeClr val="tx2"/>
                </a:solidFill>
              </a:rPr>
              <a:t>, 03; Wen, 03;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Toric</a:t>
            </a:r>
            <a:r>
              <a:rPr lang="en-US" dirty="0" smtClean="0">
                <a:solidFill>
                  <a:srgbClr val="002060"/>
                </a:solidFill>
              </a:rPr>
              <a:t> code (</a:t>
            </a:r>
            <a:r>
              <a:rPr lang="en-US" b="1" dirty="0" smtClean="0">
                <a:solidFill>
                  <a:srgbClr val="002060"/>
                </a:solidFill>
              </a:rPr>
              <a:t>Z</a:t>
            </a:r>
            <a:r>
              <a:rPr lang="en-US" sz="3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gauge theory)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43889"/>
            <a:ext cx="4794676" cy="322331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1752600"/>
          </a:xfrm>
        </p:spPr>
        <p:txBody>
          <a:bodyPr/>
          <a:lstStyle/>
          <a:p>
            <a:r>
              <a:rPr lang="en-US" dirty="0" err="1" smtClean="0"/>
              <a:t>Quasiparticle</a:t>
            </a:r>
            <a:r>
              <a:rPr lang="en-US" dirty="0" smtClean="0"/>
              <a:t> excitation at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100" y="1524000"/>
            <a:ext cx="3720300" cy="16299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15000" y="3396177"/>
            <a:ext cx="204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Kitaev</a:t>
            </a:r>
            <a:r>
              <a:rPr lang="en-US" dirty="0" smtClean="0">
                <a:solidFill>
                  <a:schemeClr val="tx2"/>
                </a:solidFill>
              </a:rPr>
              <a:t>, 03; Wen, 03;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791200"/>
            <a:ext cx="2025000" cy="55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6549" y="5092125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type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791200"/>
            <a:ext cx="2036250" cy="551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35298" y="5105400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type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Toric</a:t>
            </a:r>
            <a:r>
              <a:rPr lang="en-US" dirty="0" smtClean="0">
                <a:solidFill>
                  <a:srgbClr val="002060"/>
                </a:solidFill>
              </a:rPr>
              <a:t> code (</a:t>
            </a:r>
            <a:r>
              <a:rPr lang="en-US" b="1" dirty="0" smtClean="0">
                <a:solidFill>
                  <a:srgbClr val="002060"/>
                </a:solidFill>
              </a:rPr>
              <a:t>Z</a:t>
            </a:r>
            <a:r>
              <a:rPr lang="en-US" sz="3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gauge theory)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1752600"/>
          </a:xfrm>
        </p:spPr>
        <p:txBody>
          <a:bodyPr/>
          <a:lstStyle/>
          <a:p>
            <a:r>
              <a:rPr lang="en-US" dirty="0" err="1" smtClean="0"/>
              <a:t>Quasiparticle</a:t>
            </a:r>
            <a:r>
              <a:rPr lang="en-US" dirty="0" smtClean="0"/>
              <a:t> excitation at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791200"/>
            <a:ext cx="2025000" cy="55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6549" y="5092125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type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791200"/>
            <a:ext cx="2036250" cy="551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35298" y="5105400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type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143000"/>
            <a:ext cx="4975726" cy="3230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890" y="1143000"/>
            <a:ext cx="4939910" cy="3212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673" y="1143000"/>
            <a:ext cx="4967853" cy="323084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Toric</a:t>
            </a:r>
            <a:r>
              <a:rPr lang="en-US" dirty="0" smtClean="0">
                <a:solidFill>
                  <a:srgbClr val="002060"/>
                </a:solidFill>
              </a:rPr>
              <a:t> code (</a:t>
            </a:r>
            <a:r>
              <a:rPr lang="en-US" b="1" dirty="0" smtClean="0">
                <a:solidFill>
                  <a:srgbClr val="002060"/>
                </a:solidFill>
              </a:rPr>
              <a:t>Z</a:t>
            </a:r>
            <a:r>
              <a:rPr lang="en-US" sz="3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gauge theory)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99674" y="2895600"/>
            <a:ext cx="129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tring of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516563"/>
              </a:xfrm>
            </p:spPr>
            <p:txBody>
              <a:bodyPr/>
              <a:lstStyle/>
              <a:p>
                <a:r>
                  <a:rPr lang="en-US" sz="2800" dirty="0" err="1" smtClean="0">
                    <a:solidFill>
                      <a:srgbClr val="C00000"/>
                    </a:solidFill>
                  </a:rPr>
                  <a:t>Quasiparticles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dirty="0" smtClean="0"/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 smtClean="0"/>
                  <a:t> = vacuum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			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dirty="0" smtClean="0"/>
                  <a:t> = </a:t>
                </a:r>
                <a:r>
                  <a:rPr lang="en-US" sz="2800" b="1" dirty="0" smtClean="0"/>
                  <a:t>Z</a:t>
                </a:r>
                <a:r>
                  <a:rPr lang="en-US" sz="1600" dirty="0" smtClean="0"/>
                  <a:t>2</a:t>
                </a:r>
                <a:r>
                  <a:rPr lang="en-US" sz="2800" dirty="0" smtClean="0"/>
                  <a:t> charge		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</a:t>
                </a:r>
                <a:r>
                  <a:rPr lang="en-US" sz="2800" b="1" dirty="0"/>
                  <a:t>Z</a:t>
                </a:r>
                <a:r>
                  <a:rPr lang="en-US" sz="1600" dirty="0"/>
                  <a:t>2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flux		</a:t>
                </a:r>
                <a:endPara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			</a:t>
                </a:r>
                <a:r>
                  <a:rPr lang="el-GR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en-US" sz="2800" dirty="0" smtClean="0"/>
                  <a:t> =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		</a:t>
                </a:r>
                <a:endParaRPr lang="en-US" sz="2800" i="1" dirty="0" smtClean="0"/>
              </a:p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Braiding:</a:t>
                </a:r>
              </a:p>
              <a:p>
                <a:endParaRPr lang="en-US" sz="2800" dirty="0">
                  <a:solidFill>
                    <a:srgbClr val="C0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Electric-magnetic symmetry: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516563"/>
              </a:xfrm>
              <a:blipFill rotWithShape="0">
                <a:blip r:embed="rId2"/>
                <a:stretch>
                  <a:fillRect l="-1333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752600" y="4935394"/>
            <a:ext cx="2057400" cy="728662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Toric</a:t>
            </a:r>
            <a:r>
              <a:rPr lang="en-US" dirty="0" smtClean="0">
                <a:solidFill>
                  <a:srgbClr val="002060"/>
                </a:solidFill>
              </a:rPr>
              <a:t> code (</a:t>
            </a:r>
            <a:r>
              <a:rPr lang="en-US" b="1" dirty="0" smtClean="0">
                <a:solidFill>
                  <a:srgbClr val="002060"/>
                </a:solidFill>
              </a:rPr>
              <a:t>Z</a:t>
            </a:r>
            <a:r>
              <a:rPr lang="en-US" sz="3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gauge theory)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181600"/>
            <a:ext cx="1653750" cy="23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36" y="4139169"/>
            <a:ext cx="3804076" cy="255736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7467600" y="5105400"/>
            <a:ext cx="0" cy="609600"/>
          </a:xfrm>
          <a:prstGeom prst="straightConnector1">
            <a:avLst/>
          </a:prstGeom>
          <a:ln w="60325">
            <a:solidFill>
              <a:schemeClr val="tx1"/>
            </a:solidFill>
            <a:headEnd type="none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750" y="3170239"/>
            <a:ext cx="4825450" cy="7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Discrete gauge theories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581399"/>
          </a:xfrm>
        </p:spPr>
        <p:txBody>
          <a:bodyPr/>
          <a:lstStyle/>
          <a:p>
            <a:r>
              <a:rPr lang="en-US" dirty="0" smtClean="0"/>
              <a:t>Finite gauge group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r>
              <a:rPr lang="en-US" dirty="0" smtClean="0"/>
              <a:t>Flux – </a:t>
            </a:r>
            <a:r>
              <a:rPr lang="en-US" dirty="0" err="1" smtClean="0"/>
              <a:t>conjugacy</a:t>
            </a:r>
            <a:r>
              <a:rPr lang="en-US" dirty="0" smtClean="0"/>
              <a:t> class</a:t>
            </a:r>
          </a:p>
          <a:p>
            <a:endParaRPr lang="en-US" dirty="0"/>
          </a:p>
          <a:p>
            <a:r>
              <a:rPr lang="en-US" dirty="0" smtClean="0"/>
              <a:t>Charge – irreducible representation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362200"/>
            <a:ext cx="4207500" cy="51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164" y="3571425"/>
            <a:ext cx="2722500" cy="461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300" y="4692300"/>
            <a:ext cx="3127500" cy="132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42223"/>
            <a:ext cx="4343400" cy="23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Discrete gauge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dirty="0" err="1" smtClean="0"/>
              <a:t>Quasiparticle</a:t>
            </a:r>
            <a:r>
              <a:rPr lang="en-US" dirty="0" smtClean="0"/>
              <a:t> = flux-charge composite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Total quantum dimension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75" y="2118300"/>
            <a:ext cx="2306250" cy="47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268523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Conjugacy</a:t>
            </a:r>
            <a:r>
              <a:rPr lang="en-US" dirty="0" smtClean="0">
                <a:solidFill>
                  <a:srgbClr val="C00000"/>
                </a:solidFill>
              </a:rPr>
              <a:t> class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271813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Irr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dirty="0" smtClean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ep. </a:t>
            </a:r>
            <a:r>
              <a:rPr lang="en-US" dirty="0" smtClean="0">
                <a:solidFill>
                  <a:srgbClr val="C00000"/>
                </a:solidFill>
              </a:rPr>
              <a:t>of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centralizer </a:t>
            </a:r>
            <a:r>
              <a:rPr lang="en-US" dirty="0" smtClean="0">
                <a:solidFill>
                  <a:srgbClr val="C00000"/>
                </a:solidFill>
              </a:rPr>
              <a:t>of 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5400000" flipH="1" flipV="1">
            <a:off x="2636352" y="2663280"/>
            <a:ext cx="289897" cy="228600"/>
          </a:xfrm>
          <a:prstGeom prst="bentConnector3">
            <a:avLst>
              <a:gd name="adj1" fmla="val 35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1"/>
          </p:cNvCxnSpPr>
          <p:nvPr/>
        </p:nvCxnSpPr>
        <p:spPr>
          <a:xfrm rot="10800000">
            <a:off x="3352804" y="2629541"/>
            <a:ext cx="380997" cy="4117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01437"/>
            <a:ext cx="3746250" cy="135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334" y="2118718"/>
            <a:ext cx="3363750" cy="483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15321" y="3690242"/>
            <a:ext cx="22238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topological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ntanglement</a:t>
            </a:r>
          </a:p>
          <a:p>
            <a:r>
              <a:rPr lang="en-US" sz="2800" dirty="0" smtClean="0"/>
              <a:t>entropy</a:t>
            </a:r>
            <a:endParaRPr lang="en-US" sz="28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000" y="4313237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0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Gauging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1475601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Trivial boson condensate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5800" y="1399401"/>
            <a:ext cx="22860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24600" y="1475601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Discrete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48400" y="1399401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124200" y="1768733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115466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</a:t>
            </a:r>
            <a:r>
              <a:rPr lang="en-US" b="1" dirty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lux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124200" y="2009001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76600" y="2020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- Charge condensation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- Flux confinement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262729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static</a:t>
            </a:r>
          </a:p>
          <a:p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25980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dynamical</a:t>
            </a:r>
          </a:p>
          <a:p>
            <a:r>
              <a:rPr 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38100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topological order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(abelian)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" y="3733799"/>
            <a:ext cx="2514600" cy="149619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048000" y="4419600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00400" y="380553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048000" y="4659868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00400" y="467153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- Charge condensation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- Flux confinement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6000" y="3810001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topological order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(non-abelian)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19800" y="3733800"/>
            <a:ext cx="2743200" cy="149619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50" y="5496750"/>
            <a:ext cx="4308750" cy="13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4" grpId="0"/>
      <p:bldP spid="37" grpId="0"/>
      <p:bldP spid="38" grpId="0"/>
      <p:bldP spid="39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5125"/>
            <a:ext cx="7772400" cy="1362075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Anyonic</a:t>
            </a:r>
            <a:r>
              <a:rPr lang="en-US" dirty="0" smtClean="0">
                <a:solidFill>
                  <a:srgbClr val="C00000"/>
                </a:solidFill>
              </a:rPr>
              <a:t> symmetry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and twist defects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Anyonic</a:t>
            </a:r>
            <a:r>
              <a:rPr lang="en-US" dirty="0" smtClean="0">
                <a:solidFill>
                  <a:srgbClr val="002060"/>
                </a:solidFill>
              </a:rPr>
              <a:t> symmetry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516563"/>
              </a:xfrm>
            </p:spPr>
            <p:txBody>
              <a:bodyPr/>
              <a:lstStyle/>
              <a:p>
                <a:r>
                  <a:rPr lang="en-US" dirty="0" smtClean="0"/>
                  <a:t>Kitaev </a:t>
                </a:r>
                <a:r>
                  <a:rPr lang="en-US" dirty="0" err="1" smtClean="0"/>
                  <a:t>toric</a:t>
                </a:r>
                <a:r>
                  <a:rPr lang="en-US" dirty="0" smtClean="0"/>
                  <a:t> code = </a:t>
                </a:r>
                <a:r>
                  <a:rPr lang="en-US" b="1" dirty="0" smtClean="0"/>
                  <a:t>Z</a:t>
                </a:r>
                <a:r>
                  <a:rPr lang="en-US" sz="1800" dirty="0" smtClean="0"/>
                  <a:t>2</a:t>
                </a:r>
                <a:r>
                  <a:rPr lang="en-US" dirty="0" smtClean="0"/>
                  <a:t> discrete gauge theory</a:t>
                </a:r>
              </a:p>
              <a:p>
                <a:pPr marL="0" indent="0">
                  <a:buNone/>
                </a:pPr>
                <a:r>
                  <a:rPr lang="en-US" dirty="0" smtClean="0"/>
                  <a:t>	= 2D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-wave SC with </a:t>
                </a:r>
                <a:r>
                  <a:rPr lang="en-US" dirty="0" err="1" smtClean="0"/>
                  <a:t>deconfined</a:t>
                </a:r>
                <a:r>
                  <a:rPr lang="en-US" dirty="0" smtClean="0"/>
                  <a:t> fluxes</a:t>
                </a:r>
              </a:p>
              <a:p>
                <a:r>
                  <a:rPr lang="en-US" sz="2800" dirty="0" err="1" smtClean="0">
                    <a:solidFill>
                      <a:srgbClr val="C00000"/>
                    </a:solidFill>
                  </a:rPr>
                  <a:t>Quasiparticles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dirty="0" smtClean="0"/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 smtClean="0"/>
                  <a:t> = vacuum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			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dirty="0" smtClean="0"/>
                  <a:t> = </a:t>
                </a:r>
                <a:r>
                  <a:rPr lang="en-US" sz="2800" b="1" dirty="0" smtClean="0"/>
                  <a:t>Z</a:t>
                </a:r>
                <a:r>
                  <a:rPr lang="en-US" sz="1600" dirty="0" smtClean="0"/>
                  <a:t>2</a:t>
                </a:r>
                <a:r>
                  <a:rPr lang="en-US" sz="2800" dirty="0" smtClean="0"/>
                  <a:t> charge		=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</a:t>
                </a:r>
                <a:r>
                  <a:rPr lang="el-GR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= </a:t>
                </a:r>
                <a:r>
                  <a:rPr lang="en-US" sz="2800" b="1" dirty="0"/>
                  <a:t>Z</a:t>
                </a:r>
                <a:r>
                  <a:rPr lang="en-US" sz="1600" dirty="0"/>
                  <a:t>2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flux		= </a:t>
                </a:r>
                <a:r>
                  <a:rPr 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/2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  <a:p>
                <a:pPr marL="0" indent="0">
                  <a:buNone/>
                </a:pPr>
                <a:r>
                  <a:rPr lang="en-US" sz="2800" dirty="0"/>
                  <a:t>			</a:t>
                </a:r>
                <a:r>
                  <a:rPr lang="el-GR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en-US" sz="2800" dirty="0" smtClean="0"/>
                  <a:t> =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		</a:t>
                </a:r>
                <a:r>
                  <a:rPr lang="en-US" sz="2800" dirty="0" smtClean="0"/>
                  <a:t>= </a:t>
                </a:r>
                <a:r>
                  <a:rPr lang="en-US" sz="2800" dirty="0" err="1" smtClean="0"/>
                  <a:t>BdG</a:t>
                </a:r>
                <a:r>
                  <a:rPr lang="en-US" sz="2800" dirty="0" smtClean="0"/>
                  <a:t>-fermion</a:t>
                </a:r>
                <a:endParaRPr lang="en-US" sz="2800" i="1" dirty="0" smtClean="0"/>
              </a:p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Braiding:</a:t>
                </a:r>
              </a:p>
              <a:p>
                <a:endParaRPr lang="en-US" sz="2800" dirty="0">
                  <a:solidFill>
                    <a:srgbClr val="C0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Electric-magnetic symmetry: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516563"/>
              </a:xfrm>
              <a:blipFill rotWithShape="0">
                <a:blip r:embed="rId2"/>
                <a:stretch>
                  <a:fillRect l="-1704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343400"/>
            <a:ext cx="2286000" cy="98994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486400" y="5621194"/>
            <a:ext cx="2057400" cy="728662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5867400"/>
            <a:ext cx="1653750" cy="2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Outline</a:t>
            </a:r>
            <a:endParaRPr lang="en-US" sz="40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533400"/>
                <a:ext cx="88392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Introduction</a:t>
                </a:r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Calibri (Body)"/>
                </a:endParaRP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>
                    <a:solidFill>
                      <a:schemeClr val="tx2"/>
                    </a:solidFill>
                  </a:rPr>
                  <a:t>Topological phases in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(2+1)D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Discrete gauge theories –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toric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code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Twist Defects (symmetry fluxes)</a:t>
                </a:r>
                <a:endPara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Calibri (Body)"/>
                </a:endParaRP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i="1" dirty="0" smtClean="0">
                    <a:solidFill>
                      <a:schemeClr val="tx2"/>
                    </a:solidFill>
                  </a:rPr>
                  <a:t>Extrinsic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a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nyonic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relabeling symmetry</a:t>
                </a:r>
              </a:p>
              <a:p>
                <a:pPr marL="457200" lvl="1" indent="0">
                  <a:buNone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	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   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e.g.	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toric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code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– electric-magnetic duality</a:t>
                </a:r>
              </a:p>
              <a:p>
                <a:pPr marL="457200" lvl="1" indent="0"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		so(8)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– S</a:t>
                </a:r>
                <a:r>
                  <a:rPr lang="en-US" sz="1400" dirty="0" smtClean="0">
                    <a:solidFill>
                      <a:srgbClr val="C00000"/>
                    </a:solidFill>
                  </a:rPr>
                  <a:t>3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triality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symmetry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Defect fusion category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Gauging (flux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deconfinement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Body)"/>
                  </a:rPr>
                  <a:t>	</a:t>
                </a: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Body)"/>
                  </a:rPr>
                  <a:t>	abelian states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Body)"/>
                    <a:sym typeface="Wingdings" panose="05000000000000000000" pitchFamily="2" charset="2"/>
                  </a:rPr>
                  <a:t> non-abelian states</a:t>
                </a:r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Calibri (Body)"/>
                </a:endParaRP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From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toric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code to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Ising</a:t>
                </a:r>
                <a:endParaRPr lang="en-US" sz="2000" dirty="0" smtClean="0">
                  <a:solidFill>
                    <a:schemeClr val="tx2"/>
                  </a:solidFill>
                </a:endParaRP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String-net construction</a:t>
                </a:r>
              </a:p>
              <a:p>
                <a:pPr lvl="1">
                  <a:buFont typeface="Wingdings" pitchFamily="2" charset="2"/>
                  <a:buChar char="§"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lvl="1">
                  <a:buFont typeface="Wingdings" pitchFamily="2" charset="2"/>
                  <a:buChar char="§"/>
                </a:pPr>
                <a:endParaRPr lang="en-US" sz="2000" dirty="0" smtClean="0">
                  <a:solidFill>
                    <a:schemeClr val="tx2"/>
                  </a:solidFill>
                </a:endParaRP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 err="1" smtClean="0">
                    <a:solidFill>
                      <a:schemeClr val="tx2"/>
                    </a:solidFill>
                  </a:rPr>
                  <a:t>Orbifold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construction</a:t>
                </a:r>
                <a:endParaRPr lang="en-US" sz="20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33400"/>
                <a:ext cx="8839200" cy="6096000"/>
              </a:xfrm>
              <a:blipFill rotWithShape="0">
                <a:blip r:embed="rId2"/>
                <a:stretch>
                  <a:fillRect l="-1310" t="-1100" b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>
            <a:spLocks noChangeAspect="1"/>
          </p:cNvSpPr>
          <p:nvPr/>
        </p:nvSpPr>
        <p:spPr>
          <a:xfrm>
            <a:off x="813563" y="5642257"/>
            <a:ext cx="1083565" cy="453743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28499" y="5978850"/>
            <a:ext cx="1143000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04699" y="5609518"/>
            <a:ext cx="10668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Z</a:t>
            </a:r>
            <a:r>
              <a:rPr lang="en-US" sz="1400" b="1" dirty="0" smtClean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99" y="5681250"/>
            <a:ext cx="918000" cy="3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99" y="5694052"/>
            <a:ext cx="945000" cy="369000"/>
          </a:xfrm>
          <a:prstGeom prst="rect">
            <a:avLst/>
          </a:prstGeom>
        </p:spPr>
      </p:pic>
      <p:sp>
        <p:nvSpPr>
          <p:cNvPr id="11" name="Rounded Rectangle 10"/>
          <p:cNvSpPr>
            <a:spLocks noChangeAspect="1"/>
          </p:cNvSpPr>
          <p:nvPr/>
        </p:nvSpPr>
        <p:spPr>
          <a:xfrm>
            <a:off x="3501938" y="5642257"/>
            <a:ext cx="1143763" cy="453743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47899" y="5609518"/>
            <a:ext cx="10668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Z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Rounded Rectangle 12"/>
          <p:cNvSpPr>
            <a:spLocks noChangeAspect="1"/>
          </p:cNvSpPr>
          <p:nvPr/>
        </p:nvSpPr>
        <p:spPr>
          <a:xfrm>
            <a:off x="6299963" y="5623830"/>
            <a:ext cx="2463037" cy="453743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065" y="5715000"/>
            <a:ext cx="2259000" cy="333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047899" y="5978850"/>
            <a:ext cx="1143000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8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Twist defect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60437"/>
            <a:ext cx="43434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“Dislocations” in </a:t>
            </a:r>
            <a:r>
              <a:rPr lang="en-US" dirty="0" err="1" smtClean="0">
                <a:solidFill>
                  <a:srgbClr val="FF0000"/>
                </a:solidFill>
              </a:rPr>
              <a:t>Kitaev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toric</a:t>
            </a:r>
            <a:r>
              <a:rPr lang="en-US" dirty="0" smtClean="0">
                <a:solidFill>
                  <a:srgbClr val="FF0000"/>
                </a:solidFill>
              </a:rPr>
              <a:t> code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" y="2057400"/>
            <a:ext cx="3352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259450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72718" y="2768025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486400"/>
            <a:ext cx="3924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H. </a:t>
            </a:r>
            <a:r>
              <a:rPr lang="en-US" dirty="0" err="1" smtClean="0">
                <a:solidFill>
                  <a:schemeClr val="tx2"/>
                </a:solidFill>
              </a:rPr>
              <a:t>Bombin</a:t>
            </a:r>
            <a:r>
              <a:rPr lang="en-US" dirty="0">
                <a:solidFill>
                  <a:schemeClr val="tx2"/>
                </a:solidFill>
              </a:rPr>
              <a:t>, PRL 105, 030403 (2010)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A. </a:t>
            </a:r>
            <a:r>
              <a:rPr lang="en-US" dirty="0" err="1" smtClean="0">
                <a:solidFill>
                  <a:schemeClr val="tx2"/>
                </a:solidFill>
              </a:rPr>
              <a:t>Kitaev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dirty="0" smtClean="0">
                <a:solidFill>
                  <a:schemeClr val="tx2"/>
                </a:solidFill>
              </a:rPr>
              <a:t>L. </a:t>
            </a:r>
            <a:r>
              <a:rPr lang="en-US" dirty="0">
                <a:solidFill>
                  <a:schemeClr val="tx2"/>
                </a:solidFill>
              </a:rPr>
              <a:t>Kong,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Comm. </a:t>
            </a:r>
            <a:r>
              <a:rPr lang="en-US" dirty="0">
                <a:solidFill>
                  <a:schemeClr val="tx2"/>
                </a:solidFill>
              </a:rPr>
              <a:t>Math. Phys. 313, 351 (2012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You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dirty="0" smtClean="0">
                <a:solidFill>
                  <a:schemeClr val="tx2"/>
                </a:solidFill>
              </a:rPr>
              <a:t>Wen</a:t>
            </a:r>
            <a:r>
              <a:rPr lang="en-US" dirty="0">
                <a:solidFill>
                  <a:schemeClr val="tx2"/>
                </a:solidFill>
              </a:rPr>
              <a:t>, PRB 86, 161107(R) (2012)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51956" y="960437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</a:rPr>
              <a:t>Majorana</a:t>
            </a:r>
            <a:r>
              <a:rPr lang="en-US" dirty="0" smtClean="0">
                <a:solidFill>
                  <a:srgbClr val="FF0000"/>
                </a:solidFill>
              </a:rPr>
              <a:t> zero mode at QSHI-AFM-SC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12" y="2057400"/>
            <a:ext cx="2483644" cy="192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109156" y="6412468"/>
            <a:ext cx="3878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Khan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Vishveshwara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356" y="4547637"/>
            <a:ext cx="2972625" cy="18531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74820" y="4278868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Vortex states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1189037"/>
            <a:ext cx="784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“Dislocations” in bilayer FQH states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154217"/>
            <a:ext cx="4167187" cy="19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3187"/>
            <a:ext cx="4876800" cy="136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12382" y="4211617"/>
            <a:ext cx="2919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M. </a:t>
            </a:r>
            <a:r>
              <a:rPr lang="en-US" dirty="0" err="1">
                <a:solidFill>
                  <a:schemeClr val="tx2"/>
                </a:solidFill>
              </a:rPr>
              <a:t>Barkeshli</a:t>
            </a:r>
            <a:r>
              <a:rPr lang="en-US" dirty="0">
                <a:solidFill>
                  <a:schemeClr val="tx2"/>
                </a:solidFill>
              </a:rPr>
              <a:t> and X.-L. Qi,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Phys</a:t>
            </a:r>
            <a:r>
              <a:rPr lang="en-US" dirty="0">
                <a:solidFill>
                  <a:schemeClr val="tx2"/>
                </a:solidFill>
              </a:rPr>
              <a:t>. Rev. X 2, 031013 (2012)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2478" y="6317397"/>
            <a:ext cx="481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M. </a:t>
            </a:r>
            <a:r>
              <a:rPr lang="en-US" dirty="0" err="1">
                <a:solidFill>
                  <a:schemeClr val="tx2"/>
                </a:solidFill>
              </a:rPr>
              <a:t>Barkeshli</a:t>
            </a:r>
            <a:r>
              <a:rPr lang="en-US" dirty="0">
                <a:solidFill>
                  <a:schemeClr val="tx2"/>
                </a:solidFill>
              </a:rPr>
              <a:t> and X.-L. Qi, arXiv:1302.2673 (2013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Twist defect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19325"/>
            <a:ext cx="990600" cy="202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380"/>
            <a:ext cx="8229600" cy="509522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Semiclassical</a:t>
            </a:r>
            <a:r>
              <a:rPr lang="en-US" sz="2800" dirty="0" smtClean="0">
                <a:solidFill>
                  <a:srgbClr val="0070C0"/>
                </a:solidFill>
              </a:rPr>
              <a:t> topological point defect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Twist defect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24691"/>
            <a:ext cx="3433762" cy="301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720235"/>
            <a:ext cx="3962400" cy="26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23432" y="6487526"/>
            <a:ext cx="582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JT</a:t>
            </a:r>
            <a:r>
              <a:rPr lang="en-US" dirty="0" smtClean="0">
                <a:solidFill>
                  <a:srgbClr val="002060"/>
                </a:solidFill>
              </a:rPr>
              <a:t>, A. Roy, X. Chen, arXiv:1306.1538; </a:t>
            </a:r>
            <a:r>
              <a:rPr lang="en-US" dirty="0">
                <a:solidFill>
                  <a:srgbClr val="002060"/>
                </a:solidFill>
              </a:rPr>
              <a:t>arXiv:1308.5984 (2013)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Non-abelian fusion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45" y="1905000"/>
            <a:ext cx="1990473" cy="345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826036" cy="273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63" y="1247150"/>
            <a:ext cx="667126" cy="257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2528888" cy="99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157516" y="4844534"/>
            <a:ext cx="2834084" cy="1480066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2" y="1720235"/>
            <a:ext cx="393526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4202668"/>
            <a:ext cx="14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Splitting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Non-abelian fusion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72799"/>
            <a:ext cx="2018065" cy="156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3667125" cy="360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02" y="1383287"/>
            <a:ext cx="3688119" cy="362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323432" y="6487526"/>
            <a:ext cx="582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JT</a:t>
            </a:r>
            <a:r>
              <a:rPr lang="en-US" dirty="0" smtClean="0">
                <a:solidFill>
                  <a:srgbClr val="002060"/>
                </a:solidFill>
              </a:rPr>
              <a:t>, A. Roy, X. Chen, arXiv:1306.1538; </a:t>
            </a:r>
            <a:r>
              <a:rPr lang="en-US" dirty="0">
                <a:solidFill>
                  <a:srgbClr val="002060"/>
                </a:solidFill>
              </a:rPr>
              <a:t>arXiv:1308.5984 (2013)</a:t>
            </a:r>
            <a:endParaRPr lang="en-US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94269"/>
            <a:ext cx="3067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52730"/>
            <a:ext cx="1371600" cy="41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86590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8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so(8)</a:t>
            </a:r>
            <a:r>
              <a:rPr lang="en-US" sz="3000" dirty="0" smtClean="0">
                <a:solidFill>
                  <a:srgbClr val="002060"/>
                </a:solidFill>
              </a:rPr>
              <a:t>1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Edge CFT:	so(8)</a:t>
                </a:r>
                <a:r>
                  <a:rPr lang="en-US" sz="22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Kac</a:t>
                </a:r>
                <a:r>
                  <a:rPr lang="en-US" dirty="0" smtClean="0"/>
                  <a:t>-Moody algebra</a:t>
                </a:r>
              </a:p>
              <a:p>
                <a:r>
                  <a:rPr lang="en-US" dirty="0" smtClean="0"/>
                  <a:t>Strongly coupled 8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p+ip</a:t>
                </a:r>
                <a:r>
                  <a:rPr lang="en-US" dirty="0" smtClean="0"/>
                  <a:t>) SC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Surface of a topological paramagnet (SPT)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686800" cy="4525963"/>
              </a:xfrm>
              <a:blipFill rotWithShape="0">
                <a:blip r:embed="rId2"/>
                <a:stretch>
                  <a:fillRect l="-161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33600"/>
            <a:ext cx="4443750" cy="172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455600"/>
            <a:ext cx="4871251" cy="225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2362200"/>
            <a:ext cx="195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928582"/>
            <a:ext cx="2981250" cy="47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6172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Burnell</a:t>
            </a:r>
            <a:r>
              <a:rPr lang="en-US" dirty="0">
                <a:solidFill>
                  <a:schemeClr val="tx2"/>
                </a:solidFill>
              </a:rPr>
              <a:t>, Chen, </a:t>
            </a:r>
            <a:r>
              <a:rPr lang="en-US" dirty="0" err="1">
                <a:solidFill>
                  <a:schemeClr val="tx2"/>
                </a:solidFill>
              </a:rPr>
              <a:t>Fidkowski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Vishwanath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13</a:t>
            </a:r>
          </a:p>
          <a:p>
            <a:r>
              <a:rPr lang="en-US" dirty="0">
                <a:solidFill>
                  <a:schemeClr val="tx2"/>
                </a:solidFill>
              </a:rPr>
              <a:t>Wang, Potter, </a:t>
            </a:r>
            <a:r>
              <a:rPr lang="en-US" dirty="0" err="1">
                <a:solidFill>
                  <a:schemeClr val="tx2"/>
                </a:solidFill>
              </a:rPr>
              <a:t>Senthil</a:t>
            </a:r>
            <a:r>
              <a:rPr lang="en-US" dirty="0">
                <a:solidFill>
                  <a:schemeClr val="tx2"/>
                </a:solidFill>
              </a:rPr>
              <a:t>, 13</a:t>
            </a:r>
          </a:p>
        </p:txBody>
      </p:sp>
    </p:spTree>
    <p:extLst>
      <p:ext uri="{BB962C8B-B14F-4D97-AF65-F5344CB8AC3E}">
        <p14:creationId xmlns:p14="http://schemas.microsoft.com/office/powerpoint/2010/main" val="23324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so(8)</a:t>
            </a:r>
            <a:r>
              <a:rPr lang="en-US" sz="3000" dirty="0">
                <a:solidFill>
                  <a:srgbClr val="002060"/>
                </a:solidFill>
              </a:rPr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-matrix = </a:t>
            </a:r>
            <a:r>
              <a:rPr lang="en-US" dirty="0" err="1" smtClean="0">
                <a:solidFill>
                  <a:srgbClr val="C00000"/>
                </a:solidFill>
              </a:rPr>
              <a:t>Cartan</a:t>
            </a:r>
            <a:r>
              <a:rPr lang="en-US" dirty="0" smtClean="0">
                <a:solidFill>
                  <a:srgbClr val="C00000"/>
                </a:solidFill>
              </a:rPr>
              <a:t> matrix of so(8)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3 flavors of fermions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Mutual </a:t>
            </a:r>
            <a:r>
              <a:rPr lang="en-US" dirty="0" err="1" smtClean="0">
                <a:solidFill>
                  <a:srgbClr val="C00000"/>
                </a:solidFill>
              </a:rPr>
              <a:t>semions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276600" cy="79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27" y="1564197"/>
            <a:ext cx="3719573" cy="1407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179326"/>
            <a:ext cx="3193575" cy="1373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392997"/>
            <a:ext cx="3577500" cy="405000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5400000">
            <a:off x="3139593" y="2573457"/>
            <a:ext cx="304800" cy="28540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81231" y="4053870"/>
            <a:ext cx="149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fermions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453" y="3575535"/>
            <a:ext cx="2587500" cy="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so(8)</a:t>
            </a:r>
            <a:r>
              <a:rPr lang="en-US" sz="3000" dirty="0">
                <a:solidFill>
                  <a:srgbClr val="002060"/>
                </a:solidFill>
              </a:rPr>
              <a:t>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8001000" cy="3041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871365"/>
            <a:ext cx="7413751" cy="607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5800" y="4724400"/>
            <a:ext cx="8001000" cy="930493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9156" y="6412468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Khan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arXiv:1403.6478 (2014)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Defects in so(8)</a:t>
            </a:r>
            <a:r>
              <a:rPr lang="en-US" sz="3000" dirty="0" smtClean="0">
                <a:solidFill>
                  <a:srgbClr val="002060"/>
                </a:solidFill>
              </a:rPr>
              <a:t>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8001000" cy="30415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9156" y="6412468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Khan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arXiv:1403.6478 (2014)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6069" y="4191000"/>
            <a:ext cx="157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Twofold defect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4193862"/>
            <a:ext cx="172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Threefold defect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539568"/>
            <a:ext cx="6096000" cy="18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Defect fusions in so(8)</a:t>
            </a:r>
            <a:r>
              <a:rPr lang="en-US" sz="3000" dirty="0" smtClean="0">
                <a:solidFill>
                  <a:srgbClr val="002060"/>
                </a:solidFill>
              </a:rPr>
              <a:t>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0484" y="6413393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Khan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arXiv:1403.6478 (2014)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6069" y="4191000"/>
            <a:ext cx="157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Twofold defect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4193862"/>
            <a:ext cx="172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Threefold defect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39568"/>
            <a:ext cx="6096000" cy="183689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3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56" y="1732865"/>
            <a:ext cx="7180344" cy="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2297668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ultiplicity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97668"/>
            <a:ext cx="2057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2962701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Non-commutative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3016393"/>
            <a:ext cx="5820001" cy="10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5125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Introduction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Defect </a:t>
            </a:r>
            <a:r>
              <a:rPr lang="en-US" dirty="0" smtClean="0">
                <a:solidFill>
                  <a:srgbClr val="002060"/>
                </a:solidFill>
              </a:rPr>
              <a:t>fusion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chemeClr val="tx2"/>
                </a:solidFill>
              </a:rPr>
              <a:t>-graded tensor category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chemeClr val="tx2"/>
                </a:solidFill>
              </a:rPr>
              <a:t>Toric</a:t>
            </a:r>
            <a:r>
              <a:rPr lang="en-US" dirty="0" smtClean="0">
                <a:solidFill>
                  <a:schemeClr val="tx2"/>
                </a:solidFill>
              </a:rPr>
              <a:t> code with defects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74" y="1708200"/>
            <a:ext cx="5906251" cy="10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24" y="4648200"/>
            <a:ext cx="6963751" cy="46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724" y="2819400"/>
            <a:ext cx="5532076" cy="1163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848" y="5444541"/>
            <a:ext cx="4081352" cy="956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87724" y="3150513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Basis transformation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Defect fusion category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Obstructed by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Classified 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09986"/>
            <a:ext cx="2688750" cy="46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57" y="1490422"/>
            <a:ext cx="4205551" cy="1100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334000" y="1031677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Basis transformation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362200" y="1016913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Fusion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276600"/>
            <a:ext cx="2396250" cy="51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800" y="3265350"/>
            <a:ext cx="2025000" cy="528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3810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Abelian </a:t>
            </a:r>
            <a:r>
              <a:rPr lang="en-US" dirty="0" err="1" smtClean="0">
                <a:solidFill>
                  <a:srgbClr val="C00000"/>
                </a:solidFill>
              </a:rPr>
              <a:t>quasiparticles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Elbow Connector 12"/>
          <p:cNvCxnSpPr>
            <a:stCxn id="11" idx="1"/>
          </p:cNvCxnSpPr>
          <p:nvPr/>
        </p:nvCxnSpPr>
        <p:spPr>
          <a:xfrm rot="10800000">
            <a:off x="3124200" y="3794100"/>
            <a:ext cx="152400" cy="3390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 rot="5400000">
            <a:off x="6970892" y="2745841"/>
            <a:ext cx="189266" cy="2396250"/>
          </a:xfrm>
          <a:prstGeom prst="rightBrace">
            <a:avLst>
              <a:gd name="adj1" fmla="val 83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29400" y="403859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3D SPT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930" y="4953000"/>
            <a:ext cx="2025000" cy="517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953000"/>
            <a:ext cx="2396250" cy="517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6970892" y="4357710"/>
            <a:ext cx="189266" cy="2396250"/>
          </a:xfrm>
          <a:prstGeom prst="rightBrace">
            <a:avLst>
              <a:gd name="adj1" fmla="val 83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38800" y="565046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D SPT</a:t>
            </a:r>
          </a:p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Frobenius-Shur</a:t>
            </a:r>
            <a:r>
              <a:rPr lang="en-US" dirty="0" smtClean="0">
                <a:solidFill>
                  <a:srgbClr val="C00000"/>
                </a:solidFill>
              </a:rPr>
              <a:t> indicators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2627492" y="4382908"/>
            <a:ext cx="189266" cy="2396250"/>
          </a:xfrm>
          <a:prstGeom prst="rightBrace">
            <a:avLst>
              <a:gd name="adj1" fmla="val 83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07050" y="5675666"/>
            <a:ext cx="185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Non-</a:t>
            </a:r>
            <a:r>
              <a:rPr lang="en-US" dirty="0" err="1" smtClean="0">
                <a:solidFill>
                  <a:srgbClr val="C00000"/>
                </a:solidFill>
              </a:rPr>
              <a:t>symmorphic</a:t>
            </a:r>
            <a:r>
              <a:rPr lang="en-US" dirty="0" smtClean="0">
                <a:solidFill>
                  <a:srgbClr val="C00000"/>
                </a:solidFill>
              </a:rPr>
              <a:t> symmetry group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5125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Gauging anionic symmetries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From </a:t>
            </a:r>
            <a:r>
              <a:rPr lang="en-US" dirty="0" err="1" smtClean="0">
                <a:solidFill>
                  <a:srgbClr val="002060"/>
                </a:solidFill>
              </a:rPr>
              <a:t>semiclassical</a:t>
            </a:r>
            <a:r>
              <a:rPr lang="en-US" dirty="0" smtClean="0">
                <a:solidFill>
                  <a:srgbClr val="002060"/>
                </a:solidFill>
              </a:rPr>
              <a:t> defects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to quantum fluxes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103602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extrinsic symmetry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3027402"/>
            <a:ext cx="28194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3103602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gauge symmetry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29400" y="3027402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29000" y="3396734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2590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29000" y="3637002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38010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- Charge condensation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- Flux confinement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Bais-Slingerland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Discrete gauge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2369"/>
            <a:ext cx="8229600" cy="4525963"/>
          </a:xfrm>
        </p:spPr>
        <p:txBody>
          <a:bodyPr/>
          <a:lstStyle/>
          <a:p>
            <a:r>
              <a:rPr lang="en-US" dirty="0" err="1" smtClean="0"/>
              <a:t>Quasiparticle</a:t>
            </a:r>
            <a:r>
              <a:rPr lang="en-US" dirty="0" smtClean="0"/>
              <a:t> = flux-charge composite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Total quantum dimension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115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Trivial boson condensate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1235333"/>
            <a:ext cx="22860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1311533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Discrete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4600" y="12353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00400" y="16046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0" y="990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00400" y="18449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18566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- Charge condensation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- Flux confinement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75" y="3783032"/>
            <a:ext cx="2306250" cy="47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9800" y="43499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Conjugacy</a:t>
            </a:r>
            <a:r>
              <a:rPr lang="en-US" dirty="0" smtClean="0">
                <a:solidFill>
                  <a:srgbClr val="C00000"/>
                </a:solidFill>
              </a:rPr>
              <a:t> class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34996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Representation of centralizer of 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5400000" flipH="1" flipV="1">
            <a:off x="3779352" y="4328012"/>
            <a:ext cx="289897" cy="228600"/>
          </a:xfrm>
          <a:prstGeom prst="bentConnector3">
            <a:avLst>
              <a:gd name="adj1" fmla="val 35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1"/>
          </p:cNvCxnSpPr>
          <p:nvPr/>
        </p:nvCxnSpPr>
        <p:spPr>
          <a:xfrm rot="10800000">
            <a:off x="4495800" y="4261368"/>
            <a:ext cx="381001" cy="4117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410200"/>
            <a:ext cx="374625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General gauging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17" y="3060919"/>
            <a:ext cx="8229600" cy="2133600"/>
          </a:xfrm>
        </p:spPr>
        <p:txBody>
          <a:bodyPr/>
          <a:lstStyle/>
          <a:p>
            <a:r>
              <a:rPr lang="en-US" dirty="0" err="1" smtClean="0"/>
              <a:t>Quasipartice</a:t>
            </a:r>
            <a:r>
              <a:rPr lang="en-US" dirty="0" smtClean="0"/>
              <a:t> = flux-charge-</a:t>
            </a:r>
            <a:r>
              <a:rPr lang="en-US" dirty="0" err="1" smtClean="0"/>
              <a:t>anyon</a:t>
            </a:r>
            <a:r>
              <a:rPr lang="en-US" dirty="0" smtClean="0"/>
              <a:t> composite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72052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topological order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(abelian)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095851"/>
            <a:ext cx="2514600" cy="149619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71800" y="1781652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116758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71800" y="2021920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203358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- Charge condensation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- Flux confinement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1172053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topological order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(non-abelian)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3600" y="1095852"/>
            <a:ext cx="2743200" cy="149619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50" y="3746719"/>
            <a:ext cx="2846250" cy="483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434502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Conjugacy</a:t>
            </a:r>
            <a:r>
              <a:rPr lang="en-US" dirty="0" smtClean="0">
                <a:solidFill>
                  <a:srgbClr val="C00000"/>
                </a:solidFill>
              </a:rPr>
              <a:t> class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4648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Representation of centralizer of </a:t>
            </a:r>
            <a:r>
              <a:rPr lang="en-US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5400000" flipH="1" flipV="1">
            <a:off x="3550752" y="4323072"/>
            <a:ext cx="289897" cy="228600"/>
          </a:xfrm>
          <a:prstGeom prst="bentConnector3">
            <a:avLst>
              <a:gd name="adj1" fmla="val 35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>
            <a:off x="5105400" y="4193457"/>
            <a:ext cx="381001" cy="4117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57700" y="4292423"/>
            <a:ext cx="0" cy="421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28984" y="4280119"/>
            <a:ext cx="290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Super-sector of </a:t>
            </a:r>
          </a:p>
          <a:p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nderlying topological state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334000"/>
            <a:ext cx="4308750" cy="13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Toric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code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Ising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752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Edge theory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29891" y="4050268"/>
            <a:ext cx="0" cy="1784866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5400000">
            <a:off x="2502258" y="470820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2449965" y="4050268"/>
            <a:ext cx="0" cy="1784866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1957190" y="470820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3672901">
            <a:off x="3419820" y="3110845"/>
            <a:ext cx="457200" cy="123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14800" y="2895600"/>
            <a:ext cx="1930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C00000"/>
                </a:solidFill>
              </a:rPr>
              <a:t>e</a:t>
            </a:r>
            <a:r>
              <a:rPr lang="en-US" sz="2200" dirty="0" smtClean="0">
                <a:solidFill>
                  <a:srgbClr val="C00000"/>
                </a:solidFill>
              </a:rPr>
              <a:t> condensation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8972159">
            <a:off x="3410541" y="4971911"/>
            <a:ext cx="457200" cy="123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77691" y="5159739"/>
            <a:ext cx="2018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C00000"/>
                </a:solidFill>
              </a:rPr>
              <a:t>m</a:t>
            </a:r>
            <a:r>
              <a:rPr lang="en-US" sz="2200" dirty="0" smtClean="0">
                <a:solidFill>
                  <a:srgbClr val="C00000"/>
                </a:solidFill>
              </a:rPr>
              <a:t> condensation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75" y="3274261"/>
            <a:ext cx="1674425" cy="88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11" y="5616939"/>
            <a:ext cx="18383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nj379064fig1.jpg (268×268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1" y="397406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1491" y="5650468"/>
            <a:ext cx="174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Kitaev</a:t>
            </a:r>
            <a:r>
              <a:rPr lang="en-US" dirty="0" smtClean="0"/>
              <a:t> </a:t>
            </a:r>
            <a:r>
              <a:rPr lang="en-US" dirty="0" err="1" smtClean="0"/>
              <a:t>toric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3163291" y="4438512"/>
            <a:ext cx="897725" cy="4191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5400000">
            <a:off x="4550034" y="3837217"/>
            <a:ext cx="914401" cy="1784866"/>
            <a:chOff x="1143001" y="4968586"/>
            <a:chExt cx="914401" cy="1784866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676400" y="4968586"/>
              <a:ext cx="0" cy="1784866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1459000" y="5687123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1/2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>
              <a:off x="1496474" y="4968586"/>
              <a:ext cx="0" cy="1784866"/>
            </a:xfrm>
            <a:prstGeom prst="straightConnector1">
              <a:avLst/>
            </a:prstGeom>
            <a:ln w="25400">
              <a:solidFill>
                <a:srgbClr val="C00000"/>
              </a:solidFill>
              <a:prstDash val="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6200000">
              <a:off x="913931" y="5687123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1/2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276600"/>
            <a:ext cx="2574271" cy="5783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729" y="6027750"/>
            <a:ext cx="1990275" cy="74539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5101" y="4391043"/>
            <a:ext cx="2762699" cy="7905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6722" y="3246543"/>
            <a:ext cx="1563750" cy="3825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4600" y="5936694"/>
            <a:ext cx="1575000" cy="3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19" grpId="0"/>
      <p:bldP spid="20" grpId="0" animBg="1"/>
      <p:bldP spid="21" grpId="0"/>
      <p:bldP spid="25" grpId="0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Toric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code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Ising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590800"/>
                <a:ext cx="8686800" cy="17526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Calibri (Body)"/>
                    <a:cs typeface="Times New Roman" panose="02020603050405020304" pitchFamily="18" charset="0"/>
                  </a:rPr>
                  <a:t>DIII TSC: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SO coupling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with </a:t>
                </a:r>
                <a:r>
                  <a:rPr lang="en-US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deconfined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full flux vortex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590800"/>
                <a:ext cx="8686800" cy="1752600"/>
              </a:xfrm>
              <a:blipFill rotWithShape="0">
                <a:blip r:embed="rId3"/>
                <a:stretch>
                  <a:fillRect l="-1614" t="-4861" r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1154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Gauging fermion parity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14800"/>
            <a:ext cx="4635001" cy="1946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105" y="4114800"/>
            <a:ext cx="2497500" cy="438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44633" y="4800600"/>
                <a:ext cx="3270767" cy="1846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 err="1" smtClean="0">
                    <a:latin typeface="Calibri (Body)"/>
                    <a:cs typeface="Times New Roman" panose="02020603050405020304" pitchFamily="18" charset="0"/>
                  </a:rPr>
                  <a:t>Toric</a:t>
                </a:r>
                <a:r>
                  <a:rPr lang="en-US" sz="2400" u="sng" dirty="0" smtClean="0">
                    <a:latin typeface="Calibri (Body)"/>
                    <a:cs typeface="Times New Roman" panose="02020603050405020304" pitchFamily="18" charset="0"/>
                  </a:rPr>
                  <a:t> code</a:t>
                </a:r>
              </a:p>
              <a:p>
                <a:r>
                  <a:rPr lang="en-US" sz="24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= vortex ground state</a:t>
                </a:r>
              </a:p>
              <a:p>
                <a:r>
                  <a:rPr lang="en-US" sz="24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= vortex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excited state</a:t>
                </a:r>
              </a:p>
              <a:p>
                <a:r>
                  <a:rPr lang="el-GR" sz="24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= </a:t>
                </a:r>
                <a:r>
                  <a:rPr lang="en-US" sz="24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=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BdG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fermion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633" y="4800600"/>
                <a:ext cx="3270767" cy="1846659"/>
              </a:xfrm>
              <a:prstGeom prst="rect">
                <a:avLst/>
              </a:prstGeom>
              <a:blipFill rotWithShape="0">
                <a:blip r:embed="rId7"/>
                <a:stretch>
                  <a:fillRect l="-2980" t="-2318" r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6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Toric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code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Ising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592287"/>
                <a:ext cx="8686800" cy="17526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C00000"/>
                    </a:solidFill>
                    <a:latin typeface="Calibri (Body)"/>
                    <a:cs typeface="Times New Roman" panose="02020603050405020304" pitchFamily="18" charset="0"/>
                  </a:rPr>
                  <a:t>DIII TSC: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i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SO coupling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with </a:t>
                </a:r>
                <a:r>
                  <a:rPr lang="en-US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deconfined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full flux vortex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592287"/>
                <a:ext cx="8686800" cy="1752600"/>
              </a:xfrm>
              <a:blipFill rotWithShape="0">
                <a:blip r:embed="rId3"/>
                <a:stretch>
                  <a:fillRect l="-1614" t="-4861" r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1154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Gauging fermion parity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127250"/>
            <a:ext cx="4635001" cy="1968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03917" y="3965138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Half vortex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= </a:t>
            </a:r>
            <a:r>
              <a:rPr lang="en-US" sz="2400" dirty="0">
                <a:solidFill>
                  <a:schemeClr val="tx2"/>
                </a:solidFill>
              </a:rPr>
              <a:t>T</a:t>
            </a:r>
            <a:r>
              <a:rPr lang="en-US" sz="2400" dirty="0" smtClean="0">
                <a:solidFill>
                  <a:schemeClr val="tx2"/>
                </a:solidFill>
              </a:rPr>
              <a:t>wist defect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629400" y="4819469"/>
            <a:ext cx="228600" cy="1119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72300" y="5096470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Gauge FP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59391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Ising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anyon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Toric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code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Ising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19328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- Fermion pair condensation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- </a:t>
            </a:r>
            <a:r>
              <a:rPr lang="en-US" b="1" dirty="0" err="1" smtClean="0">
                <a:solidFill>
                  <a:schemeClr val="accent1"/>
                </a:solidFill>
              </a:rPr>
              <a:t>Ising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anyon</a:t>
            </a:r>
            <a:r>
              <a:rPr lang="en-US" b="1" dirty="0" smtClean="0">
                <a:solidFill>
                  <a:schemeClr val="accent1"/>
                </a:solidFill>
              </a:rPr>
              <a:t> confinement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50" y="3571350"/>
            <a:ext cx="3622500" cy="19912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962900" y="3276600"/>
            <a:ext cx="1028700" cy="99060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29400" y="3810000"/>
            <a:ext cx="457200" cy="0"/>
          </a:xfrm>
          <a:prstGeom prst="straightConnector1">
            <a:avLst/>
          </a:prstGeom>
          <a:ln w="50800">
            <a:solidFill>
              <a:srgbClr val="FFC0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4648200"/>
            <a:ext cx="4114800" cy="0"/>
          </a:xfrm>
          <a:prstGeom prst="line">
            <a:avLst/>
          </a:prstGeom>
          <a:ln w="508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24800" y="282685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condense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324600" y="5486400"/>
            <a:ext cx="381000" cy="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312" y="5323800"/>
            <a:ext cx="1125000" cy="31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862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confine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038600"/>
            <a:ext cx="3145650" cy="135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(2+1)D Topological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Featureless – no symmetry breaking</a:t>
            </a:r>
          </a:p>
          <a:p>
            <a:r>
              <a:rPr lang="en-US" dirty="0" smtClean="0"/>
              <a:t>Energy gap</a:t>
            </a:r>
          </a:p>
          <a:p>
            <a:r>
              <a:rPr lang="en-US" dirty="0" smtClean="0"/>
              <a:t>No adiabatic connection with trivial insulator</a:t>
            </a:r>
          </a:p>
          <a:p>
            <a:r>
              <a:rPr lang="en-US" dirty="0" smtClean="0"/>
              <a:t>Long range entangled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03675"/>
            <a:ext cx="5100451" cy="33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Toric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code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Ising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General gauging procedure</a:t>
            </a:r>
          </a:p>
          <a:p>
            <a:pPr lvl="1"/>
            <a:r>
              <a:rPr lang="en-US" dirty="0" smtClean="0"/>
              <a:t>Defect fusion category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+ 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/>
              <a:t>-symbols</a:t>
            </a:r>
          </a:p>
          <a:p>
            <a:pPr lvl="1"/>
            <a:r>
              <a:rPr lang="en-US" dirty="0" smtClean="0"/>
              <a:t>String-net model (Levin-Wen)                             a.k.a. </a:t>
            </a:r>
            <a:r>
              <a:rPr lang="en-US" dirty="0" err="1" smtClean="0"/>
              <a:t>Drinfeld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1066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e-m symmetry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249" y="3958350"/>
            <a:ext cx="6963751" cy="4612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306" y="4648200"/>
            <a:ext cx="3076894" cy="167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Toric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code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Ising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Drinfeld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anyons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1066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e-m symmetry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659797"/>
            <a:ext cx="2418750" cy="45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0" y="3200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Defect fusion object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5400000" flipH="1" flipV="1">
            <a:off x="5053186" y="3135481"/>
            <a:ext cx="344719" cy="240287"/>
          </a:xfrm>
          <a:prstGeom prst="bentConnector3">
            <a:avLst>
              <a:gd name="adj1" fmla="val 11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5862831" y="3098118"/>
            <a:ext cx="345736" cy="316027"/>
          </a:xfrm>
          <a:prstGeom prst="bentConnector3">
            <a:avLst>
              <a:gd name="adj1" fmla="val 29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2200" y="3200400"/>
            <a:ext cx="290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Exchange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581400"/>
            <a:ext cx="4035226" cy="3180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157" y="4322709"/>
            <a:ext cx="3577843" cy="13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Toric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code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Ising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Drinfeld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anyons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1066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e-m symmetry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424950"/>
            <a:ext cx="6963751" cy="461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73" y="4344270"/>
            <a:ext cx="3498750" cy="65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974" y="5272799"/>
            <a:ext cx="5424226" cy="8994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2659797"/>
            <a:ext cx="2418750" cy="45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9640" y="4114800"/>
            <a:ext cx="202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Z</a:t>
            </a:r>
            <a:r>
              <a:rPr lang="en-US" u="sng" dirty="0" smtClean="0">
                <a:solidFill>
                  <a:schemeClr val="tx2"/>
                </a:solidFill>
              </a:rPr>
              <a:t>2</a:t>
            </a:r>
            <a:r>
              <a:rPr lang="en-US" sz="2800" u="sng" dirty="0" smtClean="0">
                <a:solidFill>
                  <a:schemeClr val="tx2"/>
                </a:solidFill>
              </a:rPr>
              <a:t> charge</a:t>
            </a:r>
            <a:endParaRPr lang="en-US" sz="2800" u="sng" dirty="0">
              <a:solidFill>
                <a:schemeClr val="tx2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735" y="4766112"/>
            <a:ext cx="1046250" cy="3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Toric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code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Ising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Drinfeld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anyons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1066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e-m symmetry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659797"/>
            <a:ext cx="2418750" cy="45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9640" y="4114800"/>
            <a:ext cx="202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Z</a:t>
            </a:r>
            <a:r>
              <a:rPr lang="en-US" u="sng" dirty="0" smtClean="0">
                <a:solidFill>
                  <a:schemeClr val="tx2"/>
                </a:solidFill>
              </a:rPr>
              <a:t>2</a:t>
            </a:r>
            <a:r>
              <a:rPr lang="en-US" sz="2800" u="sng" dirty="0" smtClean="0">
                <a:solidFill>
                  <a:schemeClr val="tx2"/>
                </a:solidFill>
              </a:rPr>
              <a:t> fluxes</a:t>
            </a:r>
            <a:endParaRPr lang="en-US" sz="2800" u="sng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50" y="4803739"/>
            <a:ext cx="1271250" cy="281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950" y="4313886"/>
            <a:ext cx="5591251" cy="5512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46403" y="5329535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4 solutions: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4701" y="5294626"/>
            <a:ext cx="3622500" cy="483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3424950"/>
            <a:ext cx="6963751" cy="4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Toric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code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Ising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Drinfeld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anyons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1066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e-m symmetry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659797"/>
            <a:ext cx="2418750" cy="45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9640" y="4114800"/>
            <a:ext cx="202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tx2"/>
                </a:solidFill>
              </a:rPr>
              <a:t>Super-sector</a:t>
            </a:r>
            <a:endParaRPr lang="en-US" sz="2800" u="sng" dirty="0">
              <a:solidFill>
                <a:schemeClr val="tx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424950"/>
            <a:ext cx="6963751" cy="461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4873010"/>
            <a:ext cx="4173750" cy="1091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117" y="4191000"/>
            <a:ext cx="3510000" cy="3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Toric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code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Ising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90800"/>
                <a:ext cx="8229600" cy="4191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Total quantu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 dimension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 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topological entanglement entropy)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90800"/>
                <a:ext cx="8229600" cy="4191000"/>
              </a:xfrm>
              <a:blipFill rotWithShape="0">
                <a:blip r:embed="rId3"/>
                <a:stretch>
                  <a:fillRect l="-1704" t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1066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e-m symmetry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303800"/>
            <a:ext cx="2497500" cy="382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807" y="4267200"/>
            <a:ext cx="2756250" cy="438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8100" y="5410200"/>
            <a:ext cx="2047500" cy="46125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200400" y="5162550"/>
            <a:ext cx="2590800" cy="85725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Gauging multiplicity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Inequivalent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-symbols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1066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e-m symmetry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67" y="3361919"/>
            <a:ext cx="3633750" cy="517500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>
          <a:xfrm rot="16200000">
            <a:off x="6398936" y="2787881"/>
            <a:ext cx="304800" cy="25945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330650"/>
            <a:ext cx="2213528" cy="241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648200"/>
            <a:ext cx="4142438" cy="19871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0562" y="4278868"/>
            <a:ext cx="259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Frobenius-Schur</a:t>
            </a:r>
            <a:r>
              <a:rPr lang="en-US" dirty="0" smtClean="0">
                <a:solidFill>
                  <a:schemeClr val="accent3"/>
                </a:solidFill>
              </a:rPr>
              <a:t> indicator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750" y="3186693"/>
            <a:ext cx="3138750" cy="10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Gauging multiplicity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1066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e-m symmetry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90079"/>
            <a:ext cx="6096000" cy="22208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77540" y="2286000"/>
            <a:ext cx="370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</a:rPr>
              <a:t>Spins of </a:t>
            </a:r>
            <a:r>
              <a:rPr lang="en-US" sz="2800" b="1" u="sng" dirty="0" smtClean="0">
                <a:solidFill>
                  <a:srgbClr val="C00000"/>
                </a:solidFill>
              </a:rPr>
              <a:t>Z</a:t>
            </a:r>
            <a:r>
              <a:rPr lang="en-US" u="sng" dirty="0" smtClean="0">
                <a:solidFill>
                  <a:srgbClr val="C00000"/>
                </a:solidFill>
              </a:rPr>
              <a:t>2</a:t>
            </a:r>
            <a:r>
              <a:rPr lang="en-US" sz="2800" u="sng" dirty="0" smtClean="0">
                <a:solidFill>
                  <a:srgbClr val="C00000"/>
                </a:solidFill>
              </a:rPr>
              <a:t> fluxes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475" y="5334000"/>
            <a:ext cx="2576250" cy="573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5282400"/>
            <a:ext cx="2576250" cy="5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Gauging multiplicity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387733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gauge theory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1311533"/>
            <a:ext cx="16002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Ising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712"/>
                <a:ext cx="22098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5785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019800" y="1311533"/>
            <a:ext cx="2133600" cy="11430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1680865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1066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e-m symmetry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1921133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664732"/>
            <a:ext cx="7239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790079"/>
            <a:ext cx="6096000" cy="22208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77540" y="2286000"/>
            <a:ext cx="370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</a:rPr>
              <a:t>Spins of </a:t>
            </a:r>
            <a:r>
              <a:rPr lang="en-US" sz="2800" b="1" u="sng" dirty="0" smtClean="0">
                <a:solidFill>
                  <a:srgbClr val="C00000"/>
                </a:solidFill>
              </a:rPr>
              <a:t>Z</a:t>
            </a:r>
            <a:r>
              <a:rPr lang="en-US" u="sng" dirty="0" smtClean="0">
                <a:solidFill>
                  <a:srgbClr val="C00000"/>
                </a:solidFill>
              </a:rPr>
              <a:t>2</a:t>
            </a:r>
            <a:r>
              <a:rPr lang="en-US" sz="2800" u="sng" dirty="0" smtClean="0">
                <a:solidFill>
                  <a:srgbClr val="C00000"/>
                </a:solidFill>
              </a:rPr>
              <a:t> fluxes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128200"/>
            <a:ext cx="2988000" cy="104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5154491"/>
            <a:ext cx="2628000" cy="10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Gauging </a:t>
            </a:r>
            <a:r>
              <a:rPr lang="en-US" dirty="0" err="1" smtClean="0">
                <a:solidFill>
                  <a:srgbClr val="002060"/>
                </a:solidFill>
              </a:rPr>
              <a:t>triality</a:t>
            </a:r>
            <a:r>
              <a:rPr lang="en-US" dirty="0" smtClean="0">
                <a:solidFill>
                  <a:srgbClr val="002060"/>
                </a:solidFill>
              </a:rPr>
              <a:t> of so(8)</a:t>
            </a:r>
            <a:r>
              <a:rPr lang="en-US" sz="3000" dirty="0" smtClean="0">
                <a:solidFill>
                  <a:srgbClr val="002060"/>
                </a:solidFill>
              </a:rPr>
              <a:t>1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43000" y="1339453"/>
            <a:ext cx="1371600" cy="71794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67000" y="1660326"/>
            <a:ext cx="12954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3200" y="1307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Z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00" y="1455000"/>
            <a:ext cx="1147500" cy="45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9375"/>
            <a:ext cx="2880000" cy="4612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114800" y="1313020"/>
            <a:ext cx="3429000" cy="71794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438400"/>
            <a:ext cx="4533750" cy="4612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114800" y="3777853"/>
            <a:ext cx="3429000" cy="71794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319" y="3906201"/>
            <a:ext cx="2891250" cy="46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872750"/>
            <a:ext cx="4545000" cy="4612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209800" y="2189320"/>
            <a:ext cx="1790700" cy="194445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38350" y="29768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Z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096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“Topological order”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Ground state degeneracy</a:t>
            </a:r>
          </a:p>
          <a:p>
            <a:pPr marL="457200" lvl="1" indent="0">
              <a:buNone/>
            </a:pPr>
            <a:r>
              <a:rPr lang="en-US" sz="3200" dirty="0" smtClean="0"/>
              <a:t>= Number of </a:t>
            </a:r>
            <a:r>
              <a:rPr lang="en-US" sz="3200" dirty="0" err="1" smtClean="0"/>
              <a:t>quasiparticle</a:t>
            </a:r>
            <a:r>
              <a:rPr lang="en-US" sz="3200" dirty="0" smtClean="0"/>
              <a:t> types (</a:t>
            </a:r>
            <a:r>
              <a:rPr lang="en-US" sz="3200" dirty="0" err="1" smtClean="0"/>
              <a:t>anyons</a:t>
            </a:r>
            <a:r>
              <a:rPr lang="en-US" sz="3200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66244"/>
            <a:ext cx="4476750" cy="163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85690" y="4572000"/>
            <a:ext cx="96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Wen, 90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Gauging </a:t>
            </a:r>
            <a:r>
              <a:rPr lang="en-US" dirty="0" err="1" smtClean="0">
                <a:solidFill>
                  <a:srgbClr val="002060"/>
                </a:solidFill>
              </a:rPr>
              <a:t>triality</a:t>
            </a:r>
            <a:r>
              <a:rPr lang="en-US" dirty="0" smtClean="0">
                <a:solidFill>
                  <a:srgbClr val="002060"/>
                </a:solidFill>
              </a:rPr>
              <a:t> of so(8)</a:t>
            </a:r>
            <a:r>
              <a:rPr lang="en-US" sz="3000" dirty="0" smtClean="0">
                <a:solidFill>
                  <a:srgbClr val="002060"/>
                </a:solidFill>
              </a:rPr>
              <a:t>1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43000" y="1339453"/>
            <a:ext cx="1371600" cy="71794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2177892"/>
            <a:ext cx="0" cy="89415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46564" y="244030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Z</a:t>
            </a:r>
            <a:r>
              <a:rPr lang="en-US" sz="1400" b="1" dirty="0" smtClean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00" y="1455000"/>
            <a:ext cx="1147500" cy="45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25" y="3352800"/>
            <a:ext cx="1181250" cy="4612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143000" y="3224451"/>
            <a:ext cx="1447800" cy="71794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906" y="1190361"/>
            <a:ext cx="5052494" cy="11718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768883"/>
            <a:ext cx="4800600" cy="37843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69" y="5295855"/>
            <a:ext cx="2341631" cy="495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69" y="6000738"/>
            <a:ext cx="2274075" cy="3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Gauging </a:t>
            </a:r>
            <a:r>
              <a:rPr lang="en-US" dirty="0" err="1" smtClean="0">
                <a:solidFill>
                  <a:srgbClr val="002060"/>
                </a:solidFill>
              </a:rPr>
              <a:t>triality</a:t>
            </a:r>
            <a:r>
              <a:rPr lang="en-US" dirty="0" smtClean="0">
                <a:solidFill>
                  <a:srgbClr val="002060"/>
                </a:solidFill>
              </a:rPr>
              <a:t> of so(8)</a:t>
            </a:r>
            <a:r>
              <a:rPr lang="en-US" sz="3000" dirty="0" smtClean="0">
                <a:solidFill>
                  <a:srgbClr val="002060"/>
                </a:solidFill>
              </a:rPr>
              <a:t>1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43000" y="1339453"/>
            <a:ext cx="1371600" cy="71794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2177892"/>
            <a:ext cx="0" cy="89415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46564" y="244030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Z</a:t>
            </a:r>
            <a:r>
              <a:rPr lang="en-US" sz="1400" b="1" dirty="0" smtClean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00" y="1455000"/>
            <a:ext cx="1147500" cy="45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25" y="3352800"/>
            <a:ext cx="1181250" cy="4612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143000" y="3224451"/>
            <a:ext cx="1447800" cy="71794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52600" y="4094799"/>
            <a:ext cx="0" cy="89415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46564" y="435721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Z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43000" y="5149453"/>
            <a:ext cx="1447800" cy="71794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9534" y="518160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388468"/>
            <a:ext cx="4343400" cy="44394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6034770"/>
            <a:ext cx="4495800" cy="3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Gauging </a:t>
            </a:r>
            <a:r>
              <a:rPr lang="en-US" dirty="0" err="1" smtClean="0">
                <a:solidFill>
                  <a:srgbClr val="002060"/>
                </a:solidFill>
              </a:rPr>
              <a:t>triality</a:t>
            </a:r>
            <a:r>
              <a:rPr lang="en-US" dirty="0" smtClean="0">
                <a:solidFill>
                  <a:srgbClr val="002060"/>
                </a:solidFill>
              </a:rPr>
              <a:t> of so(8)</a:t>
            </a:r>
            <a:r>
              <a:rPr lang="en-US" sz="3000" dirty="0" smtClean="0">
                <a:solidFill>
                  <a:srgbClr val="002060"/>
                </a:solidFill>
              </a:rPr>
              <a:t>1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339453"/>
            <a:ext cx="1371600" cy="71794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1752600"/>
            <a:ext cx="1143000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5000" y="1383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Z</a:t>
            </a:r>
            <a:r>
              <a:rPr lang="en-US" sz="1400" b="1" dirty="0" smtClean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00" y="1455000"/>
            <a:ext cx="1147500" cy="45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67802"/>
            <a:ext cx="1181250" cy="4612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69375" y="1339453"/>
            <a:ext cx="1447800" cy="71794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8200" y="1383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Gauge Z</a:t>
            </a:r>
            <a:r>
              <a:rPr lang="en-US" sz="1400" b="1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867400" y="1321026"/>
            <a:ext cx="3117766" cy="717947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9534" y="5181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6413393"/>
            <a:ext cx="351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Hughes, </a:t>
            </a:r>
            <a:r>
              <a:rPr lang="en-US" dirty="0" err="1" smtClean="0">
                <a:solidFill>
                  <a:srgbClr val="0070C0"/>
                </a:solidFill>
              </a:rPr>
              <a:t>Fradkin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366" y="1488750"/>
            <a:ext cx="2823750" cy="41625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4648200" y="1752600"/>
            <a:ext cx="1143000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62200"/>
                <a:ext cx="8229600" cy="4191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Total quantu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 dimension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 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topological entanglement entropy)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62200"/>
                <a:ext cx="8229600" cy="4191000"/>
              </a:xfrm>
              <a:blipFill rotWithShape="0">
                <a:blip r:embed="rId5"/>
                <a:stretch>
                  <a:fillRect l="-1704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220081"/>
            <a:ext cx="2148750" cy="472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2735" y="4220081"/>
            <a:ext cx="2193750" cy="472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363" y="4162797"/>
            <a:ext cx="2272500" cy="45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8100" y="5410200"/>
            <a:ext cx="2047500" cy="46125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200400" y="5162550"/>
            <a:ext cx="2590800" cy="85725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Comments on CFT </a:t>
            </a:r>
            <a:r>
              <a:rPr lang="en-US" dirty="0" err="1" smtClean="0">
                <a:solidFill>
                  <a:srgbClr val="002060"/>
                </a:solidFill>
              </a:rPr>
              <a:t>orbifolds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Bulk-boundary correspondence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topological order	edge CFT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gauging			</a:t>
            </a:r>
            <a:r>
              <a:rPr lang="en-US" dirty="0" err="1" smtClean="0">
                <a:solidFill>
                  <a:srgbClr val="FF0000"/>
                </a:solidFill>
              </a:rPr>
              <a:t>orbifolding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Example:	</a:t>
            </a:r>
            <a:r>
              <a:rPr lang="en-US" sz="2800" dirty="0" smtClean="0"/>
              <a:t>Laughlin 1/m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2800" dirty="0" smtClean="0"/>
              <a:t>edge </a:t>
            </a:r>
            <a:r>
              <a:rPr lang="en-US" sz="2800" dirty="0"/>
              <a:t>u(1)</a:t>
            </a:r>
            <a:r>
              <a:rPr lang="en-US" sz="1800" dirty="0"/>
              <a:t>m/2</a:t>
            </a:r>
            <a:r>
              <a:rPr lang="en-US" sz="2000" dirty="0"/>
              <a:t> </a:t>
            </a:r>
            <a:r>
              <a:rPr lang="en-US" dirty="0" smtClean="0"/>
              <a:t>–</a:t>
            </a:r>
            <a:r>
              <a:rPr lang="en-US" sz="2800" dirty="0" smtClean="0"/>
              <a:t>CFT</a:t>
            </a:r>
          </a:p>
          <a:p>
            <a:pPr marL="0" indent="0">
              <a:buNone/>
            </a:pPr>
            <a:r>
              <a:rPr lang="en-US" sz="2800" dirty="0" smtClean="0"/>
              <a:t>			u(1</a:t>
            </a:r>
            <a:r>
              <a:rPr lang="en-US" sz="2800" dirty="0"/>
              <a:t>)/</a:t>
            </a:r>
            <a:r>
              <a:rPr lang="en-US" sz="2800" b="1" dirty="0"/>
              <a:t>Z</a:t>
            </a:r>
            <a:r>
              <a:rPr lang="en-US" sz="19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orbifold</a:t>
            </a:r>
            <a:r>
              <a:rPr lang="en-US" sz="2800" dirty="0"/>
              <a:t> </a:t>
            </a:r>
            <a:r>
              <a:rPr lang="en-US" sz="1600" dirty="0">
                <a:solidFill>
                  <a:schemeClr val="tx2"/>
                </a:solidFill>
              </a:rPr>
              <a:t>(</a:t>
            </a:r>
            <a:r>
              <a:rPr lang="en-US" sz="1600" dirty="0" err="1">
                <a:solidFill>
                  <a:schemeClr val="tx2"/>
                </a:solidFill>
              </a:rPr>
              <a:t>Dijkgraaf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Vafa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Verlinde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Verlinde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2800" dirty="0" smtClean="0"/>
              <a:t>bilayer FQH </a:t>
            </a:r>
            <a:r>
              <a:rPr lang="en-US" sz="1500" dirty="0" smtClean="0">
                <a:solidFill>
                  <a:schemeClr val="tx2"/>
                </a:solidFill>
              </a:rPr>
              <a:t>(</a:t>
            </a:r>
            <a:r>
              <a:rPr lang="en-US" sz="1500" dirty="0" err="1" smtClean="0">
                <a:solidFill>
                  <a:schemeClr val="tx2"/>
                </a:solidFill>
              </a:rPr>
              <a:t>B</a:t>
            </a:r>
            <a:r>
              <a:rPr lang="en-US" sz="1500" dirty="0" err="1" smtClean="0">
                <a:solidFill>
                  <a:schemeClr val="tx2"/>
                </a:solidFill>
              </a:rPr>
              <a:t>arkeshli</a:t>
            </a:r>
            <a:r>
              <a:rPr lang="en-US" sz="1500" dirty="0" smtClean="0">
                <a:solidFill>
                  <a:schemeClr val="tx2"/>
                </a:solidFill>
              </a:rPr>
              <a:t>, Wen)</a:t>
            </a:r>
            <a:endParaRPr lang="en-US" sz="1500" dirty="0">
              <a:solidFill>
                <a:srgbClr val="FF0000"/>
              </a:solidFill>
            </a:endParaRP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Not deterministic and requires “insight” in general</a:t>
            </a:r>
          </a:p>
          <a:p>
            <a:pPr lvl="1"/>
            <a:r>
              <a:rPr lang="en-US" dirty="0" smtClean="0"/>
              <a:t>Unstable upon addition of 2D SPT’s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6413393"/>
            <a:ext cx="3521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Chen, </a:t>
            </a:r>
            <a:r>
              <a:rPr lang="en-US" dirty="0" smtClean="0">
                <a:solidFill>
                  <a:srgbClr val="0070C0"/>
                </a:solidFill>
              </a:rPr>
              <a:t>Abhishek, </a:t>
            </a:r>
            <a:r>
              <a:rPr lang="en-US" b="1" dirty="0" smtClean="0">
                <a:solidFill>
                  <a:srgbClr val="0070C0"/>
                </a:solidFill>
              </a:rPr>
              <a:t>JT</a:t>
            </a:r>
            <a:r>
              <a:rPr lang="en-US" dirty="0" smtClean="0">
                <a:solidFill>
                  <a:srgbClr val="0070C0"/>
                </a:solidFill>
              </a:rPr>
              <a:t>, to appear soon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Anyonic</a:t>
            </a:r>
            <a:r>
              <a:rPr lang="en-US" dirty="0" smtClean="0">
                <a:solidFill>
                  <a:schemeClr val="tx2"/>
                </a:solidFill>
              </a:rPr>
              <a:t> symmetries and twist defects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Examples: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Kitaev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toric</a:t>
            </a:r>
            <a:r>
              <a:rPr lang="en-US" dirty="0">
                <a:solidFill>
                  <a:srgbClr val="FF0000"/>
                </a:solidFill>
              </a:rPr>
              <a:t> code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		so(8)</a:t>
            </a:r>
            <a:r>
              <a:rPr lang="en-US" sz="1800" dirty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Gauging anionic symmetries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372" y="3978533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topological order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(abelian)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9172" y="3902332"/>
            <a:ext cx="2514600" cy="149619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69972" y="4588133"/>
            <a:ext cx="2895600" cy="1166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22372" y="397406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 Gauging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- Defect </a:t>
            </a:r>
            <a:r>
              <a:rPr lang="en-US" b="1" dirty="0" err="1" smtClean="0">
                <a:solidFill>
                  <a:srgbClr val="C00000"/>
                </a:solidFill>
              </a:rPr>
              <a:t>deconfinement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69972" y="4828401"/>
            <a:ext cx="28956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22372" y="48400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- Charge condensation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- Flux confinement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7972" y="3978534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topological order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(non-abelian)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41772" y="3902333"/>
            <a:ext cx="2743200" cy="149619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Abelian phases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quasiparticle</a:t>
            </a:r>
            <a:r>
              <a:rPr lang="en-US" sz="2400" dirty="0" smtClean="0"/>
              <a:t> labeled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by lattice vectors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12837"/>
            <a:ext cx="1828800" cy="13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24704"/>
            <a:ext cx="1818402" cy="13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19800" y="2154201"/>
            <a:ext cx="1219200" cy="5588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3038475" cy="52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8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Abelian phases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quasiparticle</a:t>
            </a:r>
            <a:r>
              <a:rPr lang="en-US" sz="2400" dirty="0" smtClean="0"/>
              <a:t> labeled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by lattice vectors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Non-abelian phases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12837"/>
            <a:ext cx="1828800" cy="13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24704"/>
            <a:ext cx="1818402" cy="13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19800" y="2154201"/>
            <a:ext cx="1219200" cy="5588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3038475" cy="52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419600"/>
            <a:ext cx="6671251" cy="181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4305750"/>
            <a:ext cx="5175001" cy="21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Exchange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r>
              <a:rPr lang="en-US" dirty="0" smtClean="0"/>
              <a:t>Spin – statistics theorem</a:t>
            </a:r>
          </a:p>
          <a:p>
            <a:pPr marL="0" indent="0">
              <a:buNone/>
            </a:pPr>
            <a:r>
              <a:rPr lang="en-US" dirty="0"/>
              <a:t>	Exchange phase = 360 twist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3319462" cy="18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43400" y="2533471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=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63" y="2287133"/>
            <a:ext cx="3319461" cy="18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339" y="4471688"/>
            <a:ext cx="3322261" cy="749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486400"/>
            <a:ext cx="7132501" cy="9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Braiding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Unitary </a:t>
            </a:r>
            <a:r>
              <a:rPr lang="en-US" dirty="0" smtClean="0"/>
              <a:t>braiding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Ribbon identity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319461" cy="182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686" y="3505200"/>
            <a:ext cx="5449114" cy="3169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172000"/>
            <a:ext cx="4297500" cy="49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1865" y="1764268"/>
            <a:ext cx="264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Abelian topological states: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24726</TotalTime>
  <Words>1247</Words>
  <Application>Microsoft Office PowerPoint</Application>
  <PresentationFormat>On-screen Show (4:3)</PresentationFormat>
  <Paragraphs>429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(Body)</vt:lpstr>
      <vt:lpstr>Cambria Math</vt:lpstr>
      <vt:lpstr>Times New Roman</vt:lpstr>
      <vt:lpstr>Wingdings</vt:lpstr>
      <vt:lpstr>Office Theme</vt:lpstr>
      <vt:lpstr>Twist liquids and gauging anyonic symmetries</vt:lpstr>
      <vt:lpstr>Outline</vt:lpstr>
      <vt:lpstr>Introduction</vt:lpstr>
      <vt:lpstr>(2+1)D Topological phases</vt:lpstr>
      <vt:lpstr>“Topological order”</vt:lpstr>
      <vt:lpstr>Fusion</vt:lpstr>
      <vt:lpstr>Fusion</vt:lpstr>
      <vt:lpstr>Exchange statistics</vt:lpstr>
      <vt:lpstr>Braiding</vt:lpstr>
      <vt:lpstr>Bulk boundary correspondence</vt:lpstr>
      <vt:lpstr>Toric code (Z2 gauge theory)</vt:lpstr>
      <vt:lpstr>Toric code (Z2 gauge theory)</vt:lpstr>
      <vt:lpstr>Toric code (Z2 gauge theory)</vt:lpstr>
      <vt:lpstr>Toric code (Z2 gauge theory)</vt:lpstr>
      <vt:lpstr>Discrete gauge theories</vt:lpstr>
      <vt:lpstr>Discrete gauge theories</vt:lpstr>
      <vt:lpstr>Gauging</vt:lpstr>
      <vt:lpstr>Anyonic symmetry and twist defects</vt:lpstr>
      <vt:lpstr>Anyonic symmetry</vt:lpstr>
      <vt:lpstr>Twist defect</vt:lpstr>
      <vt:lpstr>Twist defect</vt:lpstr>
      <vt:lpstr>Twist defect</vt:lpstr>
      <vt:lpstr>PowerPoint Presentation</vt:lpstr>
      <vt:lpstr>Non-abelian fusion</vt:lpstr>
      <vt:lpstr>so(8)1</vt:lpstr>
      <vt:lpstr>so(8)1</vt:lpstr>
      <vt:lpstr>so(8)1</vt:lpstr>
      <vt:lpstr>Defects in so(8)1</vt:lpstr>
      <vt:lpstr>Defect fusions in so(8)1</vt:lpstr>
      <vt:lpstr>Defect fusion category</vt:lpstr>
      <vt:lpstr>Defect fusion category</vt:lpstr>
      <vt:lpstr>Gauging anionic symmetries</vt:lpstr>
      <vt:lpstr>From semiclassical defects to quantum fluxes</vt:lpstr>
      <vt:lpstr>Discrete gauge theories</vt:lpstr>
      <vt:lpstr>General gauging expectations</vt:lpstr>
      <vt:lpstr>Toric code → Ising</vt:lpstr>
      <vt:lpstr>Toric code → Ising</vt:lpstr>
      <vt:lpstr>Toric code → Ising</vt:lpstr>
      <vt:lpstr>Toric code → Ising</vt:lpstr>
      <vt:lpstr>Toric code → Ising</vt:lpstr>
      <vt:lpstr>Toric code → Ising</vt:lpstr>
      <vt:lpstr>Toric code → Ising</vt:lpstr>
      <vt:lpstr>Toric code → Ising</vt:lpstr>
      <vt:lpstr>Toric code → Ising</vt:lpstr>
      <vt:lpstr>Toric code → Ising</vt:lpstr>
      <vt:lpstr>Gauging multiplicity</vt:lpstr>
      <vt:lpstr>Gauging multiplicity</vt:lpstr>
      <vt:lpstr>Gauging multiplicity</vt:lpstr>
      <vt:lpstr>Gauging triality of so(8)1</vt:lpstr>
      <vt:lpstr>Gauging triality of so(8)1</vt:lpstr>
      <vt:lpstr>Gauging triality of so(8)1</vt:lpstr>
      <vt:lpstr>Gauging triality of so(8)1</vt:lpstr>
      <vt:lpstr>Comments on CFT orbifolds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Fractional Majorana Defects in Topological Systems</dc:title>
  <dc:creator>Jeffrey Teo</dc:creator>
  <cp:lastModifiedBy>Jeffrey Teo</cp:lastModifiedBy>
  <cp:revision>462</cp:revision>
  <dcterms:created xsi:type="dcterms:W3CDTF">2013-09-01T05:57:59Z</dcterms:created>
  <dcterms:modified xsi:type="dcterms:W3CDTF">2014-08-12T08:09:08Z</dcterms:modified>
</cp:coreProperties>
</file>