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2"/>
  </p:notesMasterIdLst>
  <p:handoutMasterIdLst>
    <p:handoutMasterId r:id="rId23"/>
  </p:handoutMasterIdLst>
  <p:sldIdLst>
    <p:sldId id="341" r:id="rId2"/>
    <p:sldId id="418" r:id="rId3"/>
    <p:sldId id="419" r:id="rId4"/>
    <p:sldId id="420" r:id="rId5"/>
    <p:sldId id="425" r:id="rId6"/>
    <p:sldId id="426" r:id="rId7"/>
    <p:sldId id="379" r:id="rId8"/>
    <p:sldId id="432" r:id="rId9"/>
    <p:sldId id="433" r:id="rId10"/>
    <p:sldId id="434" r:id="rId11"/>
    <p:sldId id="431" r:id="rId12"/>
    <p:sldId id="435" r:id="rId13"/>
    <p:sldId id="436" r:id="rId14"/>
    <p:sldId id="437" r:id="rId15"/>
    <p:sldId id="438" r:id="rId16"/>
    <p:sldId id="439" r:id="rId17"/>
    <p:sldId id="440" r:id="rId18"/>
    <p:sldId id="441" r:id="rId19"/>
    <p:sldId id="442" r:id="rId20"/>
    <p:sldId id="443" r:id="rId2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CC00"/>
    <a:srgbClr val="CCECFF"/>
    <a:srgbClr val="FFFFFF"/>
    <a:srgbClr val="FFFF99"/>
    <a:srgbClr val="3333FF"/>
    <a:srgbClr val="99CCFF"/>
    <a:srgbClr val="F7FC1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7" autoAdjust="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DF551365-7343-49C0-B737-10781B2D329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7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7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37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61068C2-FF33-4EFB-B284-296FC3DFA37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093C0-7AD0-4610-AFA2-03394BCD9E94}" type="slidenum">
              <a:rPr lang="en-US"/>
              <a:pPr/>
              <a:t>1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36321-DEB3-4DFE-BDDF-27DDB9F1D4FA}" type="slidenum">
              <a:rPr lang="en-US"/>
              <a:pPr/>
              <a:t>2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35B3A-2EE1-42E0-958D-031D95EEB5D2}" type="slidenum">
              <a:rPr lang="en-US"/>
              <a:pPr/>
              <a:t>4</a:t>
            </a:fld>
            <a:endParaRPr 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41098-4ED1-42F2-9850-6A7FDA5F342F}" type="slidenum">
              <a:rPr lang="en-US"/>
              <a:pPr/>
              <a:t>5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A3500A-0460-4729-B8D1-FEB38210D490}" type="slidenum">
              <a:rPr lang="en-US"/>
              <a:pPr/>
              <a:t>6</a:t>
            </a:fld>
            <a:endParaRPr lang="en-US"/>
          </a:p>
        </p:txBody>
      </p:sp>
      <p:sp>
        <p:nvSpPr>
          <p:cNvPr id="305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5D453-F5CA-4772-A982-F2249725C692}" type="slidenum">
              <a:rPr lang="en-US"/>
              <a:pPr/>
              <a:t>7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6706AE-381E-4BF5-B254-00D96CB15B52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72DEF-7E5F-4D86-BB28-F7730B679D72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CB9D5-9356-4061-A87C-346BC93F73E8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45A3DEE-45A6-4D50-8A80-0E9FA9A272F5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570B0F-84E2-4DF4-979F-7309C3720537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283BF-2ECB-4CD3-9BD7-B422734C106E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C2AF7-2E8D-478E-89D0-9888252C562C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9EDA7-7309-4E50-A917-ADFACAA4A992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65F55-6B8C-49F7-8841-9846435AC475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20454-2588-45FD-97A1-2751705A64A4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69D45F-8640-418D-848F-B97591E5AB3C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0D5E6-0D76-4BDD-B151-D65B00DFF74D}" type="slidenum">
              <a:rPr lang="nl-NL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DB1AD0-8521-4CEB-AAD9-3BDB52F364C6}" type="slidenum">
              <a:rPr lang="nl-NL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2060848"/>
            <a:ext cx="6264275" cy="1296144"/>
          </a:xfrm>
        </p:spPr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Hermann </a:t>
            </a:r>
            <a:r>
              <a:rPr lang="en-US" sz="40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Weyl</a:t>
            </a:r>
            <a: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Philosophy and Gauge</a:t>
            </a:r>
            <a:r>
              <a:rPr lang="nl-NL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nl-NL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nl-NL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nl-NL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GB" sz="4000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712" y="3861048"/>
            <a:ext cx="4752529" cy="1800200"/>
          </a:xfrm>
        </p:spPr>
        <p:txBody>
          <a:bodyPr/>
          <a:lstStyle/>
          <a:p>
            <a:r>
              <a:rPr lang="en-US" sz="2400" dirty="0"/>
              <a:t>Dennis Dieks</a:t>
            </a:r>
          </a:p>
          <a:p>
            <a:r>
              <a:rPr lang="en-US" sz="2400" dirty="0"/>
              <a:t>History and Philosophy of Science</a:t>
            </a:r>
          </a:p>
          <a:p>
            <a:r>
              <a:rPr lang="en-US" sz="2400" dirty="0"/>
              <a:t>Utrecht University</a:t>
            </a:r>
          </a:p>
        </p:txBody>
      </p:sp>
      <p:pic>
        <p:nvPicPr>
          <p:cNvPr id="157700" name="Picture 4" descr="logo-gr-u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4373563" cy="742950"/>
          </a:xfrm>
          <a:prstGeom prst="rect">
            <a:avLst/>
          </a:prstGeom>
          <a:noFill/>
        </p:spPr>
      </p:pic>
      <p:pic>
        <p:nvPicPr>
          <p:cNvPr id="157701" name="Picture 5" descr="Einstein1"/>
          <p:cNvPicPr>
            <a:picLocks noChangeAspect="1" noChangeArrowheads="1"/>
          </p:cNvPicPr>
          <p:nvPr/>
        </p:nvPicPr>
        <p:blipFill>
          <a:blip r:embed="rId4" cstate="print"/>
          <a:srcRect b="10492"/>
          <a:stretch>
            <a:fillRect/>
          </a:stretch>
        </p:blipFill>
        <p:spPr bwMode="auto">
          <a:xfrm>
            <a:off x="7092280" y="4149080"/>
            <a:ext cx="172819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7704" name="Picture 8" descr="reichenbac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293097"/>
            <a:ext cx="1584176" cy="1944216"/>
          </a:xfrm>
          <a:prstGeom prst="rect">
            <a:avLst/>
          </a:prstGeom>
          <a:noFill/>
        </p:spPr>
      </p:pic>
      <p:pic>
        <p:nvPicPr>
          <p:cNvPr id="157707" name="Picture 11" descr="https://www.researchgate.net/profile/Lorenzo_Fatibene/publication/228348308/figure/fig9/AS:393802733899792@1470901297020/Hermann-Weyl.ppm"/>
          <p:cNvPicPr>
            <a:picLocks noChangeAspect="1" noChangeArrowheads="1"/>
          </p:cNvPicPr>
          <p:nvPr/>
        </p:nvPicPr>
        <p:blipFill>
          <a:blip r:embed="rId6" cstate="print"/>
          <a:srcRect l="16961" t="37500" r="16961" b="7500"/>
          <a:stretch>
            <a:fillRect/>
          </a:stretch>
        </p:blipFill>
        <p:spPr bwMode="auto">
          <a:xfrm rot="10800000">
            <a:off x="6554087" y="316057"/>
            <a:ext cx="1959300" cy="2212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48680"/>
          </a:xfrm>
        </p:spPr>
        <p:txBody>
          <a:bodyPr/>
          <a:lstStyle/>
          <a:p>
            <a:r>
              <a:rPr lang="en-US" dirty="0"/>
              <a:t>Simultaneity as Gauge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764704"/>
                <a:ext cx="9144000" cy="6093296"/>
              </a:xfrm>
            </p:spPr>
            <p:txBody>
              <a:bodyPr/>
              <a:lstStyle/>
              <a:p>
                <a:pPr>
                  <a:buNone/>
                </a:pPr>
                <a:r>
                  <a:rPr lang="en-US" dirty="0"/>
                  <a:t>	</a:t>
                </a:r>
                <a:r>
                  <a:rPr lang="en-US" dirty="0" err="1"/>
                  <a:t>Sagnac</a:t>
                </a:r>
                <a:r>
                  <a:rPr lang="en-US" dirty="0"/>
                  <a:t>: rotation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</m:acc>
                      </m:e>
                    </m:d>
                  </m:oMath>
                </a14:m>
                <a:r>
                  <a:rPr lang="en-US" dirty="0"/>
                  <a:t> with respect to an inertial frame shows itself in a difference in roundtrip times.</a:t>
                </a:r>
              </a:p>
              <a:p>
                <a:pPr>
                  <a:buNone/>
                </a:pPr>
                <a:r>
                  <a:rPr lang="en-US" dirty="0"/>
                  <a:t>	A </a:t>
                </a:r>
                <a:r>
                  <a:rPr lang="en-US" i="1" dirty="0"/>
                  <a:t>dynamical equation </a:t>
                </a:r>
                <a:r>
                  <a:rPr lang="en-US" dirty="0"/>
                  <a:t>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relating it to sources (masses/energy) would inform us about the orientation of local inertial frames and thus lead into the direction of a theory of gravity.</a:t>
                </a:r>
              </a:p>
              <a:p>
                <a:pPr>
                  <a:buNone/>
                </a:pPr>
                <a:r>
                  <a:rPr lang="en-US" dirty="0"/>
                  <a:t>	So: The empirically motivated local freedom of simultaneity leads to a new physical theory by  postulating a dynamical instead of a rigid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en-US" dirty="0"/>
                  <a:t> field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64704"/>
                <a:ext cx="9144000" cy="6093296"/>
              </a:xfrm>
              <a:blipFill>
                <a:blip r:embed="rId2" cstate="print"/>
                <a:stretch>
                  <a:fillRect t="-1300" r="-2067"/>
                </a:stretch>
              </a:blipFill>
            </p:spPr>
            <p:txBody>
              <a:bodyPr/>
              <a:lstStyle/>
              <a:p>
                <a:r>
                  <a:rPr lang="nl-NL" dirty="0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/>
          <a:lstStyle/>
          <a:p>
            <a:r>
              <a:rPr lang="en-US" dirty="0" err="1"/>
              <a:t>Weyl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6104"/>
            <a:ext cx="9144000" cy="5661248"/>
          </a:xfrm>
        </p:spPr>
        <p:txBody>
          <a:bodyPr/>
          <a:lstStyle/>
          <a:p>
            <a:r>
              <a:rPr lang="en-US" dirty="0"/>
              <a:t>Space, Time, Matter: “an example of how philosophy, mathematics and physics permeate each other, a topic that is dear to my heart.”</a:t>
            </a:r>
          </a:p>
          <a:p>
            <a:r>
              <a:rPr lang="en-US" dirty="0"/>
              <a:t>Space and time are our “intuitive” ways of representation (</a:t>
            </a:r>
            <a:r>
              <a:rPr lang="en-US" dirty="0" err="1"/>
              <a:t>Anschauungsformen</a:t>
            </a:r>
            <a:r>
              <a:rPr lang="en-US" dirty="0"/>
              <a:t>)</a:t>
            </a:r>
          </a:p>
          <a:p>
            <a:r>
              <a:rPr lang="en-US" dirty="0"/>
              <a:t>All knowledge of reality starts with what is given in </a:t>
            </a:r>
            <a:r>
              <a:rPr lang="en-US" i="1" dirty="0"/>
              <a:t>consciousness</a:t>
            </a:r>
          </a:p>
          <a:p>
            <a:r>
              <a:rPr lang="en-US" dirty="0"/>
              <a:t>“Pure Consciousness” is the seat of the </a:t>
            </a:r>
            <a:r>
              <a:rPr lang="en-US" i="1" dirty="0"/>
              <a:t>a priori</a:t>
            </a:r>
          </a:p>
          <a:p>
            <a:r>
              <a:rPr lang="en-US" dirty="0"/>
              <a:t>Analysis of our “intuition” is able to reveal essential properties of space and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Weyl’s</a:t>
            </a:r>
            <a:r>
              <a:rPr lang="en-US" dirty="0"/>
              <a:t> gauge theory (1918)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/>
          <a:lstStyle/>
          <a:p>
            <a:pPr>
              <a:buNone/>
            </a:pPr>
            <a:r>
              <a:rPr lang="en-US" dirty="0"/>
              <a:t>  	Pure intuition is essentially </a:t>
            </a:r>
            <a:r>
              <a:rPr lang="en-US" i="1" dirty="0"/>
              <a:t>local</a:t>
            </a:r>
            <a:r>
              <a:rPr lang="en-US" dirty="0"/>
              <a:t>. It only makes sense to intuitively compare quantities at infinitesimally close points.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“The same intuitive certainty that characterizes the relativity of motion accompanies the  </a:t>
            </a:r>
            <a:r>
              <a:rPr lang="en-US" i="1" dirty="0"/>
              <a:t>principle of the relativity of magnitude</a:t>
            </a:r>
            <a:r>
              <a:rPr lang="en-US" dirty="0"/>
              <a:t>”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           </a:t>
            </a:r>
            <a:r>
              <a:rPr lang="en-US" b="1" dirty="0"/>
              <a:t>The gauge principle</a:t>
            </a:r>
          </a:p>
          <a:p>
            <a:pPr>
              <a:buNone/>
            </a:pPr>
            <a:r>
              <a:rPr lang="en-US" dirty="0"/>
              <a:t>	 </a:t>
            </a:r>
          </a:p>
          <a:p>
            <a:pPr>
              <a:buNone/>
            </a:pPr>
            <a:r>
              <a:rPr lang="en-US" dirty="0"/>
              <a:t>	</a:t>
            </a:r>
          </a:p>
        </p:txBody>
      </p:sp>
      <p:sp>
        <p:nvSpPr>
          <p:cNvPr id="4" name="Right Arrow 3"/>
          <p:cNvSpPr/>
          <p:nvPr/>
        </p:nvSpPr>
        <p:spPr bwMode="auto">
          <a:xfrm>
            <a:off x="395536" y="6093296"/>
            <a:ext cx="1224136" cy="2880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/>
              <a:lstStyle/>
              <a:p>
                <a:pPr>
                  <a:buNone/>
                </a:pPr>
                <a:r>
                  <a:rPr lang="en-US" dirty="0"/>
                  <a:t>	</a:t>
                </a:r>
              </a:p>
              <a:p>
                <a:pPr>
                  <a:buNone/>
                </a:pPr>
                <a:r>
                  <a:rPr lang="en-US" dirty="0"/>
                  <a:t>	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dirty="0"/>
                  <a:t> is a distance at </a:t>
                </a:r>
                <a:r>
                  <a:rPr lang="en-US" i="1" dirty="0"/>
                  <a:t>P</a:t>
                </a:r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𝑑𝑙</m:t>
                    </m:r>
                  </m:oMath>
                </a14:m>
                <a:r>
                  <a:rPr lang="en-US" dirty="0"/>
                  <a:t> the measure of this distance when congruently displaced to the infinitesimally near point </a:t>
                </a:r>
                <a:r>
                  <a:rPr lang="en-US" i="1" dirty="0"/>
                  <a:t>P'</a:t>
                </a:r>
                <a:r>
                  <a:rPr lang="en-US" dirty="0"/>
                  <a:t>, we have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𝑑𝑙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>
                  <a:buNone/>
                </a:pPr>
                <a:r>
                  <a:rPr lang="en-US" dirty="0"/>
                  <a:t>	When a different, place-dependent, unit is chosen we have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acc>
                  </m:oMath>
                </a14:m>
                <a:r>
                  <a:rPr lang="en-US" dirty="0"/>
                  <a:t>, with</a:t>
                </a:r>
              </a:p>
              <a:p>
                <a:pPr algn="ctr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type m:val="skw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endParaRPr lang="en-US" dirty="0"/>
              </a:p>
              <a:p>
                <a:pPr>
                  <a:buNone/>
                </a:pPr>
                <a:r>
                  <a:rPr lang="en-US" dirty="0"/>
                  <a:t>	</a:t>
                </a:r>
              </a:p>
              <a:p>
                <a:pPr>
                  <a:buNone/>
                </a:pPr>
                <a:r>
                  <a:rPr lang="en-US" dirty="0"/>
                  <a:t>	Infinitesimally, a calibration (gauge) can be chosen so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dirty="0"/>
                  <a:t> remains constant under displacement, but the formulas allow path-dependence of length globally.</a:t>
                </a:r>
              </a:p>
              <a:p>
                <a:pPr>
                  <a:buNone/>
                </a:pPr>
                <a:r>
                  <a:rPr lang="en-US" dirty="0"/>
                  <a:t>	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>
                <a:blip r:embed="rId2" cstate="print"/>
                <a:stretch>
                  <a:fillRect r="-1733" b="-444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260648"/>
                <a:ext cx="8496944" cy="6408712"/>
              </a:xfrm>
            </p:spPr>
            <p:txBody>
              <a:bodyPr/>
              <a:lstStyle/>
              <a:p>
                <a:pPr>
                  <a:buNone/>
                </a:pPr>
                <a:r>
                  <a:rPr lang="en-US" dirty="0"/>
                  <a:t>	transport along a parallelogram:</a:t>
                </a:r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:endParaRPr lang="en-US" dirty="0"/>
              </a:p>
              <a:p>
                <a:pPr>
                  <a:buNone/>
                </a:pPr>
                <a:r>
                  <a:rPr lang="en-US" dirty="0"/>
                  <a:t>	In Riemannian space we are used to the fixed global relation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. But the formalism suggests the speculation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dirty="0"/>
                  <a:t>, and the physical interpretation of </a:t>
                </a:r>
                <a:r>
                  <a:rPr lang="el-GR" dirty="0"/>
                  <a:t>φ</a:t>
                </a:r>
                <a:r>
                  <a:rPr lang="en-US" baseline="-25000" dirty="0" err="1"/>
                  <a:t>i</a:t>
                </a:r>
                <a:r>
                  <a:rPr lang="en-US" dirty="0"/>
                  <a:t> as electromagnetic potentials. </a:t>
                </a:r>
              </a:p>
              <a:p>
                <a:pPr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260648"/>
                <a:ext cx="8496944" cy="6408712"/>
              </a:xfrm>
              <a:blipFill>
                <a:blip r:embed="rId2" cstate="print"/>
                <a:stretch>
                  <a:fillRect t="-123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 bwMode="auto">
          <a:xfrm flipV="1">
            <a:off x="899592" y="2132856"/>
            <a:ext cx="1008112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1907704" y="1988840"/>
            <a:ext cx="1512168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2411760" y="1988840"/>
            <a:ext cx="1008112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899592" y="3068960"/>
            <a:ext cx="1512168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 flipV="1">
            <a:off x="683568" y="2852936"/>
            <a:ext cx="360040" cy="72008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3528" y="2924944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Bradley Hand ITC" pitchFamily="66" charset="0"/>
              </a:rPr>
              <a:t>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47664" y="314096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dx</a:t>
            </a:r>
            <a:r>
              <a:rPr lang="en-US" baseline="-25000" dirty="0" err="1"/>
              <a:t>i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043608" y="2348880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</a:t>
            </a:r>
            <a:r>
              <a:rPr lang="en-US" dirty="0"/>
              <a:t>x</a:t>
            </a:r>
            <a:r>
              <a:rPr lang="en-US" baseline="-25000" dirty="0"/>
              <a:t>i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04048" y="1758295"/>
            <a:ext cx="388843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∆</a:t>
            </a:r>
            <a:r>
              <a:rPr lang="en-US" sz="3200" b="1" i="1" dirty="0">
                <a:latin typeface="Bradley Hand ITC" pitchFamily="66" charset="0"/>
              </a:rPr>
              <a:t>l</a:t>
            </a:r>
            <a:r>
              <a:rPr lang="en-US" sz="2400" b="1" i="1" dirty="0">
                <a:latin typeface="Bradley Hand ITC" pitchFamily="66" charset="0"/>
              </a:rPr>
              <a:t> = </a:t>
            </a:r>
            <a:r>
              <a:rPr lang="el-GR" sz="2400" dirty="0"/>
              <a:t>δ</a:t>
            </a:r>
            <a:r>
              <a:rPr lang="en-US" sz="2400" dirty="0"/>
              <a:t>d</a:t>
            </a:r>
            <a:r>
              <a:rPr lang="en-US" sz="3200" b="1" i="1" dirty="0">
                <a:latin typeface="Bradley Hand ITC" pitchFamily="66" charset="0"/>
              </a:rPr>
              <a:t>l</a:t>
            </a:r>
            <a:r>
              <a:rPr lang="en-US" sz="2400" b="1" i="1" dirty="0">
                <a:latin typeface="Bradley Hand ITC" pitchFamily="66" charset="0"/>
              </a:rPr>
              <a:t> </a:t>
            </a:r>
            <a:r>
              <a:rPr lang="en-US" sz="2400" dirty="0"/>
              <a:t>– d</a:t>
            </a:r>
            <a:r>
              <a:rPr lang="el-GR" sz="2400" dirty="0"/>
              <a:t>δ</a:t>
            </a:r>
            <a:r>
              <a:rPr lang="en-US" sz="3200" b="1" i="1" dirty="0">
                <a:latin typeface="Bradley Hand ITC" pitchFamily="66" charset="0"/>
              </a:rPr>
              <a:t>l</a:t>
            </a:r>
            <a:r>
              <a:rPr lang="en-US" sz="2400" b="1" i="1" dirty="0">
                <a:latin typeface="Bradley Hand ITC" pitchFamily="66" charset="0"/>
              </a:rPr>
              <a:t> = </a:t>
            </a:r>
            <a:r>
              <a:rPr lang="en-US" sz="2400" dirty="0" err="1">
                <a:latin typeface="+mn-lt"/>
              </a:rPr>
              <a:t>F</a:t>
            </a:r>
            <a:r>
              <a:rPr lang="en-US" sz="2400" baseline="-25000" dirty="0" err="1">
                <a:latin typeface="+mn-lt"/>
              </a:rPr>
              <a:t>jk</a:t>
            </a:r>
            <a:r>
              <a:rPr lang="en-US" sz="2400" dirty="0">
                <a:latin typeface="+mn-lt"/>
              </a:rPr>
              <a:t> </a:t>
            </a:r>
            <a:r>
              <a:rPr lang="en-US" sz="2400" dirty="0" err="1">
                <a:latin typeface="+mn-lt"/>
              </a:rPr>
              <a:t>dx</a:t>
            </a:r>
            <a:r>
              <a:rPr lang="en-US" sz="2400" baseline="-25000" dirty="0" err="1">
                <a:latin typeface="+mn-lt"/>
              </a:rPr>
              <a:t>j</a:t>
            </a:r>
            <a:r>
              <a:rPr lang="el-GR" sz="2400" dirty="0"/>
              <a:t> δ</a:t>
            </a:r>
            <a:r>
              <a:rPr lang="en-US" sz="2400" dirty="0" err="1"/>
              <a:t>x</a:t>
            </a:r>
            <a:r>
              <a:rPr lang="en-US" sz="2400" baseline="-25000" dirty="0" err="1"/>
              <a:t>k</a:t>
            </a:r>
            <a:endParaRPr lang="en-US" sz="2400" baseline="-25000" dirty="0">
              <a:latin typeface="+mn-lt"/>
            </a:endParaRPr>
          </a:p>
          <a:p>
            <a:r>
              <a:rPr lang="en-US" sz="2400" baseline="-25000" dirty="0">
                <a:latin typeface="+mn-lt"/>
              </a:rPr>
              <a:t>with</a:t>
            </a:r>
          </a:p>
          <a:p>
            <a:endParaRPr lang="en-US" sz="2400" baseline="-25000" dirty="0">
              <a:latin typeface="+mn-lt"/>
            </a:endParaRPr>
          </a:p>
          <a:p>
            <a:r>
              <a:rPr lang="en-US" sz="2400" dirty="0" err="1"/>
              <a:t>F</a:t>
            </a:r>
            <a:r>
              <a:rPr lang="en-US" sz="2400" baseline="-25000" dirty="0" err="1"/>
              <a:t>jk</a:t>
            </a:r>
            <a:r>
              <a:rPr lang="en-US" sz="2400" baseline="-25000" dirty="0"/>
              <a:t> </a:t>
            </a:r>
            <a:r>
              <a:rPr lang="en-US" sz="2400" dirty="0"/>
              <a:t>= ∂</a:t>
            </a:r>
            <a:r>
              <a:rPr lang="el-GR" sz="2400" dirty="0"/>
              <a:t>φ</a:t>
            </a:r>
            <a:r>
              <a:rPr lang="en-US" sz="2400" baseline="-25000" dirty="0"/>
              <a:t>j</a:t>
            </a:r>
            <a:r>
              <a:rPr lang="en-US" sz="2400" dirty="0"/>
              <a:t>/∂</a:t>
            </a:r>
            <a:r>
              <a:rPr lang="en-US" sz="2400" dirty="0" err="1"/>
              <a:t>x</a:t>
            </a:r>
            <a:r>
              <a:rPr lang="en-US" sz="2400" baseline="-25000" dirty="0" err="1"/>
              <a:t>k</a:t>
            </a:r>
            <a:r>
              <a:rPr lang="en-US" sz="2400" dirty="0"/>
              <a:t> - ∂</a:t>
            </a:r>
            <a:r>
              <a:rPr lang="el-GR" sz="2400" dirty="0"/>
              <a:t>φ</a:t>
            </a:r>
            <a:r>
              <a:rPr lang="en-US" sz="2400" baseline="-25000" dirty="0"/>
              <a:t>k</a:t>
            </a:r>
            <a:r>
              <a:rPr lang="en-US" sz="2400" dirty="0"/>
              <a:t>/∂</a:t>
            </a:r>
            <a:r>
              <a:rPr lang="en-US" sz="2400" dirty="0" err="1"/>
              <a:t>x</a:t>
            </a:r>
            <a:r>
              <a:rPr lang="en-US" sz="2400" baseline="-25000" dirty="0" err="1"/>
              <a:t>j</a:t>
            </a:r>
            <a:endParaRPr lang="en-US" sz="2400" baseline="-25000" dirty="0">
              <a:latin typeface="+mn-lt"/>
            </a:endParaRPr>
          </a:p>
          <a:p>
            <a:endParaRPr lang="en-US" baseline="-25000" dirty="0">
              <a:latin typeface="+mn-lt"/>
            </a:endParaRPr>
          </a:p>
          <a:p>
            <a:endParaRPr lang="en-US" baseline="-25000" dirty="0">
              <a:latin typeface="+mn-lt"/>
            </a:endParaRPr>
          </a:p>
          <a:p>
            <a:endParaRPr lang="en-US" b="1" i="1" dirty="0">
              <a:latin typeface="Bradley Hand ITC" pitchFamily="66" charset="0"/>
            </a:endParaRPr>
          </a:p>
          <a:p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3203848" y="1628800"/>
            <a:ext cx="432048" cy="72008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>
            <a:off x="3347864" y="1556792"/>
            <a:ext cx="144016" cy="936104"/>
          </a:xfrm>
          <a:prstGeom prst="line">
            <a:avLst/>
          </a:prstGeom>
          <a:ln>
            <a:solidFill>
              <a:srgbClr val="00CC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Weyl</a:t>
            </a:r>
            <a:r>
              <a:rPr lang="en-US" dirty="0"/>
              <a:t> / </a:t>
            </a:r>
            <a:r>
              <a:rPr lang="en-US" dirty="0" err="1"/>
              <a:t>Reichenbach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257800"/>
          </a:xfrm>
        </p:spPr>
        <p:txBody>
          <a:bodyPr/>
          <a:lstStyle/>
          <a:p>
            <a:pPr>
              <a:buNone/>
            </a:pPr>
            <a:r>
              <a:rPr lang="en-US" dirty="0"/>
              <a:t>	Striking similarity between </a:t>
            </a:r>
            <a:r>
              <a:rPr lang="en-US" dirty="0" err="1"/>
              <a:t>Weyl’s</a:t>
            </a:r>
            <a:r>
              <a:rPr lang="en-US" dirty="0"/>
              <a:t> idea of gauge freedom and </a:t>
            </a:r>
            <a:r>
              <a:rPr lang="en-US" dirty="0" err="1"/>
              <a:t>Reichenbach’s</a:t>
            </a:r>
            <a:r>
              <a:rPr lang="en-US" dirty="0"/>
              <a:t> conventionality of simultaneity: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Invariance of physical results under local changes of “unit”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This in itself does </a:t>
            </a:r>
            <a:r>
              <a:rPr lang="en-US" i="1" dirty="0"/>
              <a:t>not</a:t>
            </a:r>
            <a:r>
              <a:rPr lang="en-US" dirty="0"/>
              <a:t> lead to any new physics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New physics results from replacing a global “rigid” constraint by a dynamic variable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/>
          <a:lstStyle/>
          <a:p>
            <a:pPr>
              <a:buNone/>
            </a:pPr>
            <a:r>
              <a:rPr lang="en-US" dirty="0"/>
              <a:t>	“The essential intuitive properties of local spacetime regions” do not play a role here!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Weyl (partly) admitted this physical irrelevance of intuitive space:</a:t>
            </a:r>
          </a:p>
          <a:p>
            <a:pPr>
              <a:buNone/>
            </a:pPr>
            <a:r>
              <a:rPr lang="en-US" dirty="0"/>
              <a:t>	To Einstein’s comment that the path-dependence of intervals conflicts with experimental results (e.g., the robustness of spectral frequencies), </a:t>
            </a:r>
            <a:r>
              <a:rPr lang="en-US" dirty="0" err="1"/>
              <a:t>Weyl</a:t>
            </a:r>
            <a:r>
              <a:rPr lang="en-US" dirty="0"/>
              <a:t> replied that there is no self-evident relation between his transported </a:t>
            </a:r>
            <a:r>
              <a:rPr lang="en-US" dirty="0" err="1"/>
              <a:t>spacetime</a:t>
            </a:r>
            <a:r>
              <a:rPr lang="en-US" dirty="0"/>
              <a:t> interval and  physical processes.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5049" y="116632"/>
            <a:ext cx="9144000" cy="6741368"/>
          </a:xfrm>
        </p:spPr>
        <p:txBody>
          <a:bodyPr/>
          <a:lstStyle/>
          <a:p>
            <a:pPr>
              <a:buNone/>
            </a:pPr>
            <a:r>
              <a:rPr lang="en-US" dirty="0"/>
              <a:t>  	The same message may be gleaned from </a:t>
            </a:r>
            <a:r>
              <a:rPr lang="en-US" dirty="0" err="1"/>
              <a:t>Weyl’s</a:t>
            </a:r>
            <a:r>
              <a:rPr lang="en-US" dirty="0"/>
              <a:t> analysis of the “problem of space”.</a:t>
            </a:r>
          </a:p>
          <a:p>
            <a:pPr>
              <a:buNone/>
            </a:pPr>
            <a:r>
              <a:rPr lang="en-US" dirty="0"/>
              <a:t>  	As a result of “</a:t>
            </a:r>
            <a:r>
              <a:rPr lang="en-US" dirty="0" err="1"/>
              <a:t>Wesensanalyse</a:t>
            </a:r>
            <a:r>
              <a:rPr lang="en-US" dirty="0"/>
              <a:t>” (Husserl), Weyl finds that infinitesimal regions must all be qualitatively the same, carrying an (infinitesimally defined) Pythagorean metric. </a:t>
            </a:r>
          </a:p>
          <a:p>
            <a:pPr>
              <a:buNone/>
            </a:pPr>
            <a:r>
              <a:rPr lang="en-US" dirty="0"/>
              <a:t>	(</a:t>
            </a:r>
            <a:r>
              <a:rPr lang="en-US" dirty="0" err="1"/>
              <a:t>Raum</a:t>
            </a:r>
            <a:r>
              <a:rPr lang="en-US" dirty="0"/>
              <a:t>, Zeit, </a:t>
            </a:r>
            <a:r>
              <a:rPr lang="en-US" dirty="0" err="1"/>
              <a:t>Materie</a:t>
            </a:r>
            <a:r>
              <a:rPr lang="en-US" dirty="0"/>
              <a:t>, chapter II).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But as he states, this result pertains to space and time as our “</a:t>
            </a:r>
            <a:r>
              <a:rPr lang="en-US" dirty="0" err="1"/>
              <a:t>Anschaungsformen</a:t>
            </a:r>
            <a:r>
              <a:rPr lang="en-US" dirty="0"/>
              <a:t>”, so that it remains unclear what the metric and the homogeneity mean for the behavior of matter. </a:t>
            </a:r>
            <a:r>
              <a:rPr lang="en-US" sz="2800" dirty="0"/>
              <a:t>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412776"/>
          </a:xfrm>
        </p:spPr>
        <p:txBody>
          <a:bodyPr/>
          <a:lstStyle/>
          <a:p>
            <a:r>
              <a:rPr lang="en-US" dirty="0"/>
              <a:t>Recent signs that spacetime is losing its fundamentality in physics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69160"/>
          </a:xfrm>
        </p:spPr>
        <p:txBody>
          <a:bodyPr/>
          <a:lstStyle/>
          <a:p>
            <a:r>
              <a:rPr lang="en-US" dirty="0"/>
              <a:t>Quantum mechanics: matter, fields are not to be represented by (local) functions on </a:t>
            </a:r>
            <a:r>
              <a:rPr lang="en-US" dirty="0" err="1"/>
              <a:t>spacetime</a:t>
            </a:r>
            <a:r>
              <a:rPr lang="en-US" dirty="0"/>
              <a:t>. What happens in a region cannot be explained by matter (fields) inside this region: Bell inequalities and its variations.</a:t>
            </a:r>
          </a:p>
          <a:p>
            <a:endParaRPr lang="en-US" dirty="0"/>
          </a:p>
          <a:p>
            <a:r>
              <a:rPr lang="en-US" dirty="0"/>
              <a:t>Quantum gravity: </a:t>
            </a:r>
            <a:r>
              <a:rPr lang="en-US" dirty="0" err="1"/>
              <a:t>spacetime</a:t>
            </a:r>
            <a:r>
              <a:rPr lang="en-US" dirty="0"/>
              <a:t> appears to be   </a:t>
            </a:r>
            <a:r>
              <a:rPr lang="en-US" i="1" dirty="0"/>
              <a:t>emergent</a:t>
            </a:r>
            <a:r>
              <a:rPr lang="en-US" dirty="0"/>
              <a:t>, as a statistical surface phenomenon of a deeper reality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4082"/>
          </a:xfrm>
        </p:spPr>
        <p:txBody>
          <a:bodyPr/>
          <a:lstStyle/>
          <a:p>
            <a:r>
              <a:rPr lang="en-US" sz="4000" dirty="0"/>
              <a:t>Weyl’s new gauge theory (1929)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964488" cy="6021288"/>
          </a:xfrm>
        </p:spPr>
        <p:txBody>
          <a:bodyPr/>
          <a:lstStyle/>
          <a:p>
            <a:r>
              <a:rPr lang="en-US" sz="2400" dirty="0" smtClean="0"/>
              <a:t>“the </a:t>
            </a:r>
            <a:r>
              <a:rPr lang="en-US" sz="2400" dirty="0"/>
              <a:t>electromagnetic potentials have an invariance property that </a:t>
            </a:r>
            <a:r>
              <a:rPr lang="en-US" sz="2400" i="1" dirty="0"/>
              <a:t>formally (in </a:t>
            </a:r>
            <a:r>
              <a:rPr lang="en-US" sz="2400" i="1" dirty="0" err="1"/>
              <a:t>formaler</a:t>
            </a:r>
            <a:r>
              <a:rPr lang="en-US" sz="2400" i="1" dirty="0"/>
              <a:t> </a:t>
            </a:r>
            <a:r>
              <a:rPr lang="en-US" sz="2400" i="1" dirty="0" err="1"/>
              <a:t>Hinsicht</a:t>
            </a:r>
            <a:r>
              <a:rPr lang="en-US" sz="2400" i="1" dirty="0"/>
              <a:t>) </a:t>
            </a:r>
            <a:r>
              <a:rPr lang="en-US" sz="2400" dirty="0"/>
              <a:t>resembles that of my old gauge theory: </a:t>
            </a:r>
            <a:r>
              <a:rPr lang="el-GR" sz="2400" dirty="0" smtClean="0"/>
              <a:t>Ψ</a:t>
            </a:r>
            <a:r>
              <a:rPr lang="en-US" sz="2400" dirty="0" smtClean="0"/>
              <a:t> </a:t>
            </a:r>
            <a:r>
              <a:rPr lang="el-GR" sz="2400" dirty="0" smtClean="0"/>
              <a:t>→</a:t>
            </a:r>
            <a:r>
              <a:rPr lang="en-US" sz="2400" dirty="0" smtClean="0"/>
              <a:t> </a:t>
            </a:r>
            <a:r>
              <a:rPr lang="el-GR" sz="2400" dirty="0" smtClean="0"/>
              <a:t>Ψ</a:t>
            </a:r>
            <a:r>
              <a:rPr lang="en-US" sz="2400" dirty="0"/>
              <a:t>. </a:t>
            </a:r>
            <a:r>
              <a:rPr lang="en-US" sz="2400" dirty="0" err="1" smtClean="0"/>
              <a:t>e</a:t>
            </a:r>
            <a:r>
              <a:rPr lang="en-US" sz="2400" baseline="30000" dirty="0" err="1" smtClean="0"/>
              <a:t>i</a:t>
            </a:r>
            <a:r>
              <a:rPr lang="el-GR" sz="2400" baseline="30000" dirty="0" smtClean="0"/>
              <a:t>λ</a:t>
            </a:r>
            <a:r>
              <a:rPr lang="en-US" sz="2400" baseline="30000" dirty="0" smtClean="0"/>
              <a:t>(x)</a:t>
            </a:r>
            <a:r>
              <a:rPr lang="en-US" sz="2400" dirty="0" smtClean="0"/>
              <a:t>  </a:t>
            </a:r>
            <a:r>
              <a:rPr lang="en-US" sz="2400" dirty="0"/>
              <a:t>; </a:t>
            </a:r>
            <a:r>
              <a:rPr lang="el-GR" sz="2400" dirty="0"/>
              <a:t>φ</a:t>
            </a:r>
            <a:r>
              <a:rPr lang="en-US" sz="2400" baseline="-25000" dirty="0" smtClean="0"/>
              <a:t>j</a:t>
            </a:r>
            <a:r>
              <a:rPr lang="en-US" sz="2400" dirty="0" smtClean="0"/>
              <a:t>(x)</a:t>
            </a:r>
            <a:r>
              <a:rPr lang="en-US" sz="2400" baseline="-25000" dirty="0" smtClean="0"/>
              <a:t> </a:t>
            </a:r>
            <a:r>
              <a:rPr lang="el-GR" sz="2400" dirty="0" smtClean="0"/>
              <a:t>→</a:t>
            </a:r>
            <a:r>
              <a:rPr lang="en-US" sz="2400" dirty="0" smtClean="0"/>
              <a:t> </a:t>
            </a:r>
            <a:r>
              <a:rPr lang="el-GR" sz="2400" dirty="0" smtClean="0"/>
              <a:t>φ</a:t>
            </a:r>
            <a:r>
              <a:rPr lang="en-US" sz="2400" baseline="-25000" dirty="0" smtClean="0"/>
              <a:t>j</a:t>
            </a:r>
            <a:r>
              <a:rPr lang="en-US" sz="2400" dirty="0" smtClean="0"/>
              <a:t>(x) </a:t>
            </a:r>
            <a:r>
              <a:rPr lang="en-US" sz="2400" dirty="0"/>
              <a:t>- </a:t>
            </a:r>
            <a:r>
              <a:rPr lang="el-GR" sz="2400" dirty="0"/>
              <a:t>∂</a:t>
            </a:r>
            <a:r>
              <a:rPr lang="el-GR" sz="2400" dirty="0" smtClean="0"/>
              <a:t>λ</a:t>
            </a:r>
            <a:r>
              <a:rPr lang="en-US" sz="2400" dirty="0" smtClean="0"/>
              <a:t>(x)/</a:t>
            </a:r>
            <a:r>
              <a:rPr lang="el-GR" sz="2400" dirty="0"/>
              <a:t>∂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j</a:t>
            </a:r>
            <a:r>
              <a:rPr lang="en-US" sz="2400" baseline="30000" dirty="0"/>
              <a:t> </a:t>
            </a:r>
            <a:r>
              <a:rPr lang="en-US" sz="2400" baseline="30000" dirty="0" smtClean="0"/>
              <a:t>“</a:t>
            </a:r>
            <a:endParaRPr lang="en-US" sz="2400" baseline="30000" dirty="0"/>
          </a:p>
          <a:p>
            <a:pPr>
              <a:buNone/>
            </a:pPr>
            <a:endParaRPr lang="en-US" sz="2400" baseline="30000" dirty="0"/>
          </a:p>
          <a:p>
            <a:endParaRPr lang="en-US" sz="2400" baseline="30000" dirty="0"/>
          </a:p>
          <a:p>
            <a:r>
              <a:rPr lang="en-US" sz="2400" dirty="0"/>
              <a:t>Therefore it seems to me  that this new gauge principle,  which stems not from speculation but from experience, compellingly shows that the electric field  is a necessary consequence not of gravity but of matter, represented by </a:t>
            </a:r>
            <a:r>
              <a:rPr lang="el-GR" sz="2400" dirty="0"/>
              <a:t>Ψ</a:t>
            </a:r>
            <a:r>
              <a:rPr lang="en-US" sz="2400" dirty="0"/>
              <a:t>.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	Es </a:t>
            </a:r>
            <a:r>
              <a:rPr lang="en-US" sz="2000" dirty="0" err="1"/>
              <a:t>scheint</a:t>
            </a:r>
            <a:r>
              <a:rPr lang="en-US" sz="2000" dirty="0"/>
              <a:t> </a:t>
            </a:r>
            <a:r>
              <a:rPr lang="en-US" sz="2000" dirty="0" err="1"/>
              <a:t>mir</a:t>
            </a:r>
            <a:r>
              <a:rPr lang="en-US" sz="2000" dirty="0"/>
              <a:t> </a:t>
            </a:r>
            <a:r>
              <a:rPr lang="en-US" sz="2000" dirty="0" err="1"/>
              <a:t>darum</a:t>
            </a:r>
            <a:r>
              <a:rPr lang="en-US" sz="2000" dirty="0"/>
              <a:t> dieses </a:t>
            </a:r>
            <a:r>
              <a:rPr lang="en-US" sz="2000" dirty="0" err="1"/>
              <a:t>nicht</a:t>
            </a:r>
            <a:r>
              <a:rPr lang="en-US" sz="2000" dirty="0"/>
              <a:t> </a:t>
            </a:r>
            <a:r>
              <a:rPr lang="en-US" sz="2000" dirty="0" err="1"/>
              <a:t>aus</a:t>
            </a:r>
            <a:r>
              <a:rPr lang="en-US" sz="2000" dirty="0"/>
              <a:t> der </a:t>
            </a:r>
            <a:r>
              <a:rPr lang="en-US" sz="2000" dirty="0" err="1"/>
              <a:t>Spekulation</a:t>
            </a:r>
            <a:r>
              <a:rPr lang="en-US" sz="2000" dirty="0"/>
              <a:t>, </a:t>
            </a:r>
            <a:r>
              <a:rPr lang="en-US" sz="2000" dirty="0" err="1"/>
              <a:t>sondern</a:t>
            </a:r>
            <a:r>
              <a:rPr lang="en-US" sz="2000" dirty="0"/>
              <a:t> </a:t>
            </a:r>
            <a:r>
              <a:rPr lang="en-US" sz="2000" dirty="0" err="1"/>
              <a:t>aus</a:t>
            </a:r>
            <a:r>
              <a:rPr lang="en-US" sz="2000" dirty="0"/>
              <a:t> der  </a:t>
            </a:r>
            <a:r>
              <a:rPr lang="en-US" sz="2000" dirty="0" err="1"/>
              <a:t>Erfahrung</a:t>
            </a:r>
            <a:r>
              <a:rPr lang="en-US" sz="2000" dirty="0"/>
              <a:t> </a:t>
            </a:r>
            <a:r>
              <a:rPr lang="en-US" sz="2000" dirty="0" err="1"/>
              <a:t>stammende</a:t>
            </a:r>
            <a:r>
              <a:rPr lang="en-US" sz="2000" dirty="0"/>
              <a:t> </a:t>
            </a:r>
            <a:r>
              <a:rPr lang="en-US" sz="2000" dirty="0" err="1"/>
              <a:t>neue</a:t>
            </a:r>
            <a:r>
              <a:rPr lang="en-US" sz="2000" dirty="0"/>
              <a:t> </a:t>
            </a:r>
            <a:r>
              <a:rPr lang="en-US" sz="2000" dirty="0" err="1"/>
              <a:t>Prinzip</a:t>
            </a:r>
            <a:r>
              <a:rPr lang="en-US" sz="2000" dirty="0"/>
              <a:t> der </a:t>
            </a:r>
            <a:r>
              <a:rPr lang="en-US" sz="2000" dirty="0" err="1"/>
              <a:t>Eichinvarianz</a:t>
            </a:r>
            <a:r>
              <a:rPr lang="en-US" sz="2000" dirty="0"/>
              <a:t> </a:t>
            </a:r>
            <a:r>
              <a:rPr lang="en-US" sz="2000" dirty="0" err="1"/>
              <a:t>zwingend</a:t>
            </a:r>
            <a:r>
              <a:rPr lang="en-US" sz="2000" dirty="0"/>
              <a:t> </a:t>
            </a:r>
            <a:r>
              <a:rPr lang="en-US" sz="2000" dirty="0" err="1"/>
              <a:t>darauf</a:t>
            </a:r>
            <a:r>
              <a:rPr lang="en-US" sz="2000" dirty="0"/>
              <a:t> </a:t>
            </a:r>
            <a:r>
              <a:rPr lang="en-US" sz="2000" dirty="0" err="1"/>
              <a:t>hinzuweisen</a:t>
            </a:r>
            <a:r>
              <a:rPr lang="en-US" sz="2000" dirty="0"/>
              <a:t>, </a:t>
            </a:r>
            <a:r>
              <a:rPr lang="en-US" sz="2000" dirty="0" err="1"/>
              <a:t>daß</a:t>
            </a:r>
            <a:r>
              <a:rPr lang="en-US" sz="2000" dirty="0"/>
              <a:t> das </a:t>
            </a:r>
            <a:r>
              <a:rPr lang="en-US" sz="2000" dirty="0" err="1"/>
              <a:t>elektrische</a:t>
            </a:r>
            <a:r>
              <a:rPr lang="en-US" sz="2000" dirty="0"/>
              <a:t> </a:t>
            </a:r>
            <a:r>
              <a:rPr lang="en-US" sz="2000" dirty="0" err="1"/>
              <a:t>Feld</a:t>
            </a:r>
            <a:r>
              <a:rPr lang="en-US" sz="2000" dirty="0"/>
              <a:t> </a:t>
            </a:r>
            <a:r>
              <a:rPr lang="en-US" sz="2000" dirty="0" err="1"/>
              <a:t>ein</a:t>
            </a:r>
            <a:r>
              <a:rPr lang="en-US" sz="2000" dirty="0"/>
              <a:t> </a:t>
            </a:r>
            <a:r>
              <a:rPr lang="en-US" sz="2000" dirty="0" err="1"/>
              <a:t>notwendiges</a:t>
            </a:r>
            <a:r>
              <a:rPr lang="en-US" sz="2000" dirty="0"/>
              <a:t> </a:t>
            </a:r>
            <a:r>
              <a:rPr lang="en-US" sz="2000" dirty="0" err="1"/>
              <a:t>Begleitphänomen</a:t>
            </a:r>
            <a:r>
              <a:rPr lang="en-US" sz="2000" dirty="0"/>
              <a:t> </a:t>
            </a:r>
            <a:r>
              <a:rPr lang="en-US" sz="2000" dirty="0" err="1"/>
              <a:t>nicht</a:t>
            </a:r>
            <a:r>
              <a:rPr lang="en-US" sz="2000" dirty="0"/>
              <a:t> des </a:t>
            </a:r>
            <a:r>
              <a:rPr lang="en-US" sz="2000" dirty="0" err="1"/>
              <a:t>Gravitationsfeldes</a:t>
            </a:r>
            <a:r>
              <a:rPr lang="en-US" sz="2000" dirty="0"/>
              <a:t>, </a:t>
            </a:r>
            <a:r>
              <a:rPr lang="en-US" sz="2000" dirty="0" err="1"/>
              <a:t>sondern</a:t>
            </a:r>
            <a:r>
              <a:rPr lang="en-US" sz="2000" dirty="0"/>
              <a:t> des </a:t>
            </a:r>
            <a:r>
              <a:rPr lang="en-US" sz="2000" dirty="0" err="1"/>
              <a:t>materiellen</a:t>
            </a:r>
            <a:r>
              <a:rPr lang="en-US" sz="2000" dirty="0"/>
              <a:t>, </a:t>
            </a:r>
            <a:r>
              <a:rPr lang="en-US" sz="2000" dirty="0" err="1"/>
              <a:t>durch</a:t>
            </a:r>
            <a:r>
              <a:rPr lang="en-US" sz="2000" dirty="0"/>
              <a:t> </a:t>
            </a:r>
            <a:r>
              <a:rPr lang="el-GR" sz="2000" dirty="0"/>
              <a:t>Ψ</a:t>
            </a:r>
            <a:r>
              <a:rPr lang="en-US" sz="2000" dirty="0"/>
              <a:t> </a:t>
            </a:r>
            <a:r>
              <a:rPr lang="en-US" sz="2000" i="1" dirty="0"/>
              <a:t> </a:t>
            </a:r>
            <a:r>
              <a:rPr lang="en-US" sz="2000" dirty="0" err="1"/>
              <a:t>dargestellten</a:t>
            </a:r>
            <a:r>
              <a:rPr lang="en-US" sz="2000" dirty="0"/>
              <a:t> </a:t>
            </a:r>
            <a:r>
              <a:rPr lang="en-US" sz="2000" dirty="0" err="1"/>
              <a:t>Wellenfeldes</a:t>
            </a:r>
            <a:r>
              <a:rPr lang="en-US" sz="2000" dirty="0"/>
              <a:t> </a:t>
            </a:r>
            <a:r>
              <a:rPr lang="en-US" sz="2000" dirty="0" err="1"/>
              <a:t>ist</a:t>
            </a:r>
            <a:r>
              <a:rPr lang="en-US" sz="2000" dirty="0"/>
              <a:t>.</a:t>
            </a:r>
            <a:endParaRPr lang="en-US" sz="2000" i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964612" cy="1412875"/>
          </a:xfrm>
        </p:spPr>
        <p:txBody>
          <a:bodyPr/>
          <a:lstStyle/>
          <a:p>
            <a:r>
              <a:rPr lang="en-US" sz="4000" dirty="0"/>
              <a:t>Philosophical Background of Early 20</a:t>
            </a:r>
            <a:r>
              <a:rPr lang="en-US" sz="4000" baseline="30000" dirty="0"/>
              <a:t>th</a:t>
            </a:r>
            <a:r>
              <a:rPr lang="en-US" sz="4000" dirty="0"/>
              <a:t> Century Physics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9144000" cy="5184576"/>
          </a:xfrm>
        </p:spPr>
        <p:txBody>
          <a:bodyPr/>
          <a:lstStyle/>
          <a:p>
            <a:r>
              <a:rPr lang="en-US" sz="2800" dirty="0" err="1"/>
              <a:t>Weyl</a:t>
            </a:r>
            <a:r>
              <a:rPr lang="en-US" sz="2800" dirty="0"/>
              <a:t>, </a:t>
            </a:r>
            <a:r>
              <a:rPr lang="en-US" sz="2800" dirty="0" err="1"/>
              <a:t>Reichenbach</a:t>
            </a:r>
            <a:r>
              <a:rPr lang="en-US" sz="2800" dirty="0"/>
              <a:t>, </a:t>
            </a:r>
            <a:r>
              <a:rPr lang="en-US" sz="2800" dirty="0" err="1"/>
              <a:t>Schlick</a:t>
            </a:r>
            <a:r>
              <a:rPr lang="en-US" sz="2800" dirty="0"/>
              <a:t>, and many others, were brought up in a Kantian philosophical tradition</a:t>
            </a:r>
          </a:p>
          <a:p>
            <a:r>
              <a:rPr lang="en-US" sz="2800" dirty="0"/>
              <a:t>As the original Kantian notion of a </a:t>
            </a:r>
            <a:r>
              <a:rPr lang="en-US" sz="2800" i="1" dirty="0"/>
              <a:t>synthetic a priori </a:t>
            </a:r>
            <a:r>
              <a:rPr lang="en-US" sz="2800" dirty="0"/>
              <a:t>was made problematic, a more flexible form was proposed, in which the </a:t>
            </a:r>
            <a:r>
              <a:rPr lang="en-US" sz="2800" i="1" dirty="0"/>
              <a:t>a priori </a:t>
            </a:r>
            <a:r>
              <a:rPr lang="en-US" sz="2800" dirty="0"/>
              <a:t>was “</a:t>
            </a:r>
            <a:r>
              <a:rPr lang="en-US" sz="2800" i="1" dirty="0" err="1"/>
              <a:t>relativized</a:t>
            </a:r>
            <a:r>
              <a:rPr lang="en-US" sz="2800" dirty="0"/>
              <a:t>”</a:t>
            </a:r>
          </a:p>
          <a:p>
            <a:r>
              <a:rPr lang="en-US" sz="2800" dirty="0"/>
              <a:t>Reichenbach (and others) soon exchanged this for an empiricist position</a:t>
            </a:r>
          </a:p>
          <a:p>
            <a:r>
              <a:rPr lang="en-US" sz="2800" dirty="0"/>
              <a:t>But Weyl remained firmly within a </a:t>
            </a:r>
            <a:r>
              <a:rPr lang="en-US" sz="2800" dirty="0" smtClean="0"/>
              <a:t>Kant-like </a:t>
            </a:r>
            <a:r>
              <a:rPr lang="en-US" sz="2800" dirty="0"/>
              <a:t>tradition, and this was significant not only for the motivation, but also for part of the content of his gauge ideas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400600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 	In his </a:t>
            </a:r>
            <a:r>
              <a:rPr lang="en-US" i="1" dirty="0"/>
              <a:t>The Philosophy of Space and Time (</a:t>
            </a:r>
            <a:r>
              <a:rPr lang="en-US" dirty="0"/>
              <a:t>§8), </a:t>
            </a:r>
            <a:r>
              <a:rPr lang="en-US" dirty="0" err="1"/>
              <a:t>Reichenbach</a:t>
            </a:r>
            <a:r>
              <a:rPr lang="en-US" dirty="0"/>
              <a:t> argues that </a:t>
            </a:r>
            <a:r>
              <a:rPr lang="en-US" i="1" dirty="0"/>
              <a:t>even if  </a:t>
            </a:r>
            <a:r>
              <a:rPr lang="en-US" dirty="0" smtClean="0"/>
              <a:t>it were  </a:t>
            </a:r>
            <a:r>
              <a:rPr lang="en-US" dirty="0"/>
              <a:t>correct that an “</a:t>
            </a:r>
            <a:r>
              <a:rPr lang="en-US" i="1" dirty="0"/>
              <a:t>intuitive a priori</a:t>
            </a:r>
            <a:r>
              <a:rPr lang="en-US" dirty="0"/>
              <a:t>” singles out a </a:t>
            </a:r>
            <a:r>
              <a:rPr lang="en-US" dirty="0" smtClean="0"/>
              <a:t>unique </a:t>
            </a:r>
            <a:r>
              <a:rPr lang="en-US" dirty="0"/>
              <a:t>geometry, this would be irrelevant for physics, because physics is about relations between physical things and </a:t>
            </a:r>
            <a:r>
              <a:rPr lang="en-US" dirty="0" smtClean="0"/>
              <a:t>processes and not </a:t>
            </a:r>
            <a:r>
              <a:rPr lang="en-US" smtClean="0"/>
              <a:t>about their intuitive representation by us.</a:t>
            </a:r>
            <a:endParaRPr lang="en-US" dirty="0"/>
          </a:p>
          <a:p>
            <a:pPr algn="ctr">
              <a:buNone/>
            </a:pPr>
            <a:r>
              <a:rPr lang="en-US" dirty="0"/>
              <a:t> </a:t>
            </a:r>
          </a:p>
          <a:p>
            <a:pPr algn="ctr">
              <a:buNone/>
            </a:pPr>
            <a:r>
              <a:rPr lang="en-US" dirty="0"/>
              <a:t>	Weyl’s work on physical geometry and gauge </a:t>
            </a:r>
            <a:r>
              <a:rPr lang="en-US" dirty="0" smtClean="0"/>
              <a:t>confirms </a:t>
            </a:r>
            <a:r>
              <a:rPr lang="en-US" dirty="0"/>
              <a:t>this.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/>
          <a:lstStyle/>
          <a:p>
            <a:r>
              <a:rPr lang="en-US" dirty="0"/>
              <a:t>A (slightly) different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688632"/>
          </a:xfrm>
        </p:spPr>
        <p:txBody>
          <a:bodyPr/>
          <a:lstStyle/>
          <a:p>
            <a:r>
              <a:rPr lang="en-US" dirty="0"/>
              <a:t>The differences between Weyl’s approach (phenomenological analysis as starting point of all science) and empiricists like Reichenbach are not as significant for their physics as </a:t>
            </a:r>
            <a:r>
              <a:rPr lang="en-US" dirty="0" smtClean="0"/>
              <a:t>it may </a:t>
            </a:r>
            <a:r>
              <a:rPr lang="en-US" dirty="0"/>
              <a:t>seem</a:t>
            </a:r>
          </a:p>
          <a:p>
            <a:endParaRPr lang="en-US" dirty="0"/>
          </a:p>
          <a:p>
            <a:r>
              <a:rPr lang="en-US" dirty="0"/>
              <a:t>Weyl’s gauge theory is best seen as linked to empirical, physical and mathematical arguments---rather than as based on his philosophy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/>
          <a:lstStyle/>
          <a:p>
            <a:r>
              <a:rPr lang="en-US" sz="4000" dirty="0" err="1"/>
              <a:t>Reichenbach</a:t>
            </a:r>
            <a:endParaRPr lang="nl-NL" sz="4000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696"/>
            <a:ext cx="9108504" cy="619268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/>
              <a:t>Reichenbach (</a:t>
            </a:r>
            <a:r>
              <a:rPr lang="en-US" i="1" dirty="0"/>
              <a:t>Relativity Theory and A Priori Knowledge,1920</a:t>
            </a:r>
            <a:r>
              <a:rPr lang="en-US" dirty="0"/>
              <a:t>): Science is right in using conceptual schemes that are in conflict with Kant’s </a:t>
            </a:r>
            <a:r>
              <a:rPr lang="en-US" i="1" dirty="0"/>
              <a:t>a priority </a:t>
            </a:r>
            <a:r>
              <a:rPr lang="en-US" dirty="0"/>
              <a:t>claims (e.g., non-uniqueness of time order, non-Euclidean geometry)</a:t>
            </a:r>
            <a:br>
              <a:rPr lang="en-US" dirty="0"/>
            </a:br>
            <a:endParaRPr lang="en-US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/>
              <a:t>Still, there is a sense in which Kant was right: we must possess </a:t>
            </a:r>
            <a:r>
              <a:rPr lang="en-US" i="1" dirty="0"/>
              <a:t>concepts</a:t>
            </a:r>
            <a:r>
              <a:rPr lang="en-US" dirty="0"/>
              <a:t> before we can even start to do science</a:t>
            </a:r>
            <a:br>
              <a:rPr lang="en-US" dirty="0"/>
            </a:br>
            <a:endParaRPr lang="en-US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dirty="0"/>
              <a:t>Solution: instead of Kant’s unrestrictedly valid principles, science structures experience with principles that </a:t>
            </a:r>
            <a:r>
              <a:rPr lang="en-US" i="1" dirty="0"/>
              <a:t>evolve</a:t>
            </a:r>
            <a:r>
              <a:rPr lang="en-US" dirty="0"/>
              <a:t>           </a:t>
            </a:r>
            <a:r>
              <a:rPr lang="en-US" b="1" i="1" dirty="0"/>
              <a:t>relative a priori</a:t>
            </a:r>
            <a:endParaRPr lang="nl-NL" b="1" i="1" dirty="0"/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xmlns="" id="{AACE189F-EC03-46E9-989C-BAC350EAF5A8}"/>
              </a:ext>
            </a:extLst>
          </p:cNvPr>
          <p:cNvSpPr/>
          <p:nvPr/>
        </p:nvSpPr>
        <p:spPr bwMode="auto">
          <a:xfrm>
            <a:off x="4634483" y="6366470"/>
            <a:ext cx="978408" cy="1440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4" name="Rectangle 4"/>
          <p:cNvSpPr>
            <a:spLocks noChangeArrowheads="1"/>
          </p:cNvSpPr>
          <p:nvPr/>
        </p:nvSpPr>
        <p:spPr bwMode="auto">
          <a:xfrm>
            <a:off x="0" y="0"/>
            <a:ext cx="414020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Rostock, 25. 9. 1920</a:t>
            </a:r>
          </a:p>
          <a:p>
            <a:r>
              <a:rPr lang="en-GB"/>
              <a:t>Sehr geehrter Herr Kollege,</a:t>
            </a:r>
          </a:p>
          <a:p>
            <a:r>
              <a:rPr lang="en-GB"/>
              <a:t>Ihr Buch uber Relativitatstheorie und Erkenntnis a priori habe</a:t>
            </a:r>
          </a:p>
          <a:p>
            <a:r>
              <a:rPr lang="en-GB"/>
              <a:t>ich erhalten und ich danke Ihnen herzlich f</a:t>
            </a:r>
            <a:r>
              <a:rPr lang="en-GB">
                <a:cs typeface="Arial" charset="0"/>
              </a:rPr>
              <a:t>ü</a:t>
            </a:r>
            <a:r>
              <a:rPr lang="en-GB"/>
              <a:t>r die Zusendung… Ich freue mich natürlich, dass wir in sehr wesentlichen Punkten übereinstimmen, und ich glaube sogar, dass die Ubereinstimmung erstens schon jetzt etwas gr</a:t>
            </a:r>
            <a:r>
              <a:rPr lang="en-GB">
                <a:cs typeface="Arial" charset="0"/>
              </a:rPr>
              <a:t>ö</a:t>
            </a:r>
            <a:r>
              <a:rPr lang="en-GB"/>
              <a:t>sser ist, als sie Ihnen erscheinen mag, und dass sie zweitens Aussicht hat, sich durch kleine Zugest</a:t>
            </a:r>
            <a:r>
              <a:rPr lang="en-GB">
                <a:cs typeface="Arial" charset="0"/>
              </a:rPr>
              <a:t>ä</a:t>
            </a:r>
            <a:r>
              <a:rPr lang="en-GB"/>
              <a:t>ndnisse noch mehr zu vergr</a:t>
            </a:r>
            <a:r>
              <a:rPr lang="en-GB">
                <a:cs typeface="Arial" charset="0"/>
              </a:rPr>
              <a:t>ö</a:t>
            </a:r>
            <a:r>
              <a:rPr lang="en-GB"/>
              <a:t>ssern.</a:t>
            </a:r>
          </a:p>
        </p:txBody>
      </p:sp>
      <p:sp>
        <p:nvSpPr>
          <p:cNvPr id="302086" name="Text Box 6"/>
          <p:cNvSpPr txBox="1">
            <a:spLocks noChangeArrowheads="1"/>
          </p:cNvSpPr>
          <p:nvPr/>
        </p:nvSpPr>
        <p:spPr bwMode="auto">
          <a:xfrm>
            <a:off x="4211960" y="59705"/>
            <a:ext cx="4500562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b="1" dirty="0" err="1"/>
              <a:t>Schlick</a:t>
            </a:r>
            <a:r>
              <a:rPr lang="en-GB" b="1" dirty="0"/>
              <a:t> to </a:t>
            </a:r>
            <a:r>
              <a:rPr lang="en-GB" b="1" dirty="0" err="1"/>
              <a:t>Reichenbach</a:t>
            </a:r>
            <a:r>
              <a:rPr lang="en-GB" b="1" dirty="0"/>
              <a:t> (1):</a:t>
            </a:r>
          </a:p>
          <a:p>
            <a:r>
              <a:rPr lang="en-GB" b="1" dirty="0"/>
              <a:t>…. It gives me pleasure, of course,</a:t>
            </a:r>
          </a:p>
          <a:p>
            <a:r>
              <a:rPr lang="en-GB" b="1" dirty="0"/>
              <a:t>that we agree on very essential points and I even believe 1. that our agreement is a bit more substantial than you may think and 2. has the chance of becoming even greater if you make some small concessions.</a:t>
            </a:r>
          </a:p>
        </p:txBody>
      </p:sp>
      <p:sp>
        <p:nvSpPr>
          <p:cNvPr id="302087" name="Rectangle 7"/>
          <p:cNvSpPr>
            <a:spLocks noChangeArrowheads="1"/>
          </p:cNvSpPr>
          <p:nvPr/>
        </p:nvSpPr>
        <p:spPr bwMode="auto">
          <a:xfrm>
            <a:off x="0" y="4652963"/>
            <a:ext cx="7596188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/>
              <a:t>Rostock, 26. 11. 1920</a:t>
            </a:r>
          </a:p>
          <a:p>
            <a:r>
              <a:rPr lang="en-GB"/>
              <a:t>Sehr geehrter Herr Kollege,   ……</a:t>
            </a:r>
          </a:p>
          <a:p>
            <a:r>
              <a:rPr lang="en-GB"/>
              <a:t>es ist der Kernpunkt meines Briefes, dass ich nicht herauszufinden vermag, worin sich Ihre S</a:t>
            </a:r>
            <a:r>
              <a:rPr lang="en-GB">
                <a:cs typeface="Arial" charset="0"/>
              </a:rPr>
              <a:t>ä</a:t>
            </a:r>
            <a:r>
              <a:rPr lang="en-GB"/>
              <a:t>tze a priori von den Konventionen eigentlich unterscheiden so dass wir also im wichtigsten Punkte einer Meinung w</a:t>
            </a:r>
            <a:r>
              <a:rPr lang="en-GB">
                <a:cs typeface="Arial" charset="0"/>
              </a:rPr>
              <a:t>ä</a:t>
            </a:r>
            <a:r>
              <a:rPr lang="en-GB"/>
              <a:t>ren. Dass Sie </a:t>
            </a:r>
            <a:r>
              <a:rPr lang="en-GB">
                <a:cs typeface="Arial" charset="0"/>
              </a:rPr>
              <a:t>ü</a:t>
            </a:r>
            <a:r>
              <a:rPr lang="en-GB"/>
              <a:t>ber die Poincaresche Konventionslehre</a:t>
            </a:r>
          </a:p>
          <a:p>
            <a:r>
              <a:rPr lang="en-GB"/>
              <a:t>mit so wenigen Worten hinweggehen, hat mich an Ihrer Schrift am meisten gewundert.</a:t>
            </a:r>
          </a:p>
        </p:txBody>
      </p:sp>
      <p:sp>
        <p:nvSpPr>
          <p:cNvPr id="302088" name="Text Box 8"/>
          <p:cNvSpPr txBox="1">
            <a:spLocks noChangeArrowheads="1"/>
          </p:cNvSpPr>
          <p:nvPr/>
        </p:nvSpPr>
        <p:spPr bwMode="auto">
          <a:xfrm>
            <a:off x="4140200" y="2420888"/>
            <a:ext cx="5003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b="1" dirty="0" err="1"/>
              <a:t>Schlick</a:t>
            </a:r>
            <a:r>
              <a:rPr lang="en-GB" b="1" dirty="0"/>
              <a:t> to </a:t>
            </a:r>
            <a:r>
              <a:rPr lang="en-GB" b="1" dirty="0" err="1"/>
              <a:t>Reichenbach</a:t>
            </a:r>
            <a:r>
              <a:rPr lang="en-GB" b="1" dirty="0"/>
              <a:t> (2):</a:t>
            </a:r>
          </a:p>
          <a:p>
            <a:r>
              <a:rPr lang="en-GB" b="1" dirty="0"/>
              <a:t>The central point of my letter is that I </a:t>
            </a:r>
          </a:p>
          <a:p>
            <a:r>
              <a:rPr lang="en-GB" b="1" dirty="0"/>
              <a:t>cannot find out what really is the difference</a:t>
            </a:r>
          </a:p>
          <a:p>
            <a:r>
              <a:rPr lang="en-GB" b="1" dirty="0"/>
              <a:t>between your a priori principles and </a:t>
            </a:r>
          </a:p>
          <a:p>
            <a:r>
              <a:rPr lang="en-GB" b="1" dirty="0"/>
              <a:t>conventions, so that we might agree on the </a:t>
            </a:r>
          </a:p>
          <a:p>
            <a:r>
              <a:rPr lang="en-GB" b="1" dirty="0"/>
              <a:t>essential issue. What has amazed me most</a:t>
            </a:r>
          </a:p>
          <a:p>
            <a:r>
              <a:rPr lang="en-GB" b="1" dirty="0"/>
              <a:t>in your manuscript is that you dispose of </a:t>
            </a:r>
            <a:r>
              <a:rPr lang="en-GB" b="1" dirty="0" err="1"/>
              <a:t>Poincar</a:t>
            </a:r>
            <a:r>
              <a:rPr lang="en-US" b="1" dirty="0" err="1">
                <a:cs typeface="Arial" charset="0"/>
              </a:rPr>
              <a:t>é’s</a:t>
            </a:r>
            <a:r>
              <a:rPr lang="en-US" b="1" dirty="0">
                <a:cs typeface="Arial" charset="0"/>
              </a:rPr>
              <a:t> </a:t>
            </a:r>
            <a:r>
              <a:rPr lang="en-US" b="1" i="1" dirty="0">
                <a:cs typeface="Arial" charset="0"/>
              </a:rPr>
              <a:t>conventionality doctrine</a:t>
            </a:r>
            <a:r>
              <a:rPr lang="en-US" b="1" dirty="0">
                <a:cs typeface="Arial" charset="0"/>
              </a:rPr>
              <a:t> in so few words.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692696"/>
          </a:xfrm>
        </p:spPr>
        <p:txBody>
          <a:bodyPr/>
          <a:lstStyle/>
          <a:p>
            <a:r>
              <a:rPr lang="en-GB" dirty="0" err="1"/>
              <a:t>Reichenbach</a:t>
            </a:r>
            <a:r>
              <a:rPr lang="en-GB" dirty="0"/>
              <a:t> as an Empiricist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8"/>
            <a:ext cx="9144000" cy="5256584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dirty="0"/>
              <a:t>Reichenbach from now on emphasizes that physical concepts link directly to </a:t>
            </a:r>
            <a:r>
              <a:rPr lang="en-GB" i="1" dirty="0"/>
              <a:t>measurable quantities </a:t>
            </a:r>
            <a:r>
              <a:rPr lang="en-GB" dirty="0"/>
              <a:t>(via “coordinative definitions”).   </a:t>
            </a:r>
          </a:p>
          <a:p>
            <a:pPr marL="0" indent="0">
              <a:lnSpc>
                <a:spcPct val="90000"/>
              </a:lnSpc>
              <a:buNone/>
            </a:pPr>
            <a:endParaRPr lang="en-GB" i="1" dirty="0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Sometimes empirical results do not completely fix a concept. Then we have to make an “arbitrary” choice.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Example: </a:t>
            </a:r>
            <a:r>
              <a:rPr lang="en-GB" i="1" dirty="0"/>
              <a:t>simultaneity</a:t>
            </a:r>
            <a:r>
              <a:rPr lang="en-GB" dirty="0"/>
              <a:t> in SR is constrained by the empirical fact that the </a:t>
            </a:r>
            <a:r>
              <a:rPr lang="en-GB" i="1" dirty="0"/>
              <a:t>round-trip</a:t>
            </a:r>
            <a:r>
              <a:rPr lang="en-GB" dirty="0"/>
              <a:t> speed of light is a universal constant, and </a:t>
            </a:r>
            <a:r>
              <a:rPr lang="en-GB" i="1" dirty="0"/>
              <a:t>conventional</a:t>
            </a:r>
            <a:r>
              <a:rPr lang="en-GB" dirty="0"/>
              <a:t> otherwise.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6" name="Text Box 6"/>
          <p:cNvSpPr txBox="1">
            <a:spLocks noChangeArrowheads="1"/>
          </p:cNvSpPr>
          <p:nvPr/>
        </p:nvSpPr>
        <p:spPr bwMode="auto">
          <a:xfrm>
            <a:off x="1763688" y="4941168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A</a:t>
            </a:r>
            <a:endParaRPr lang="nl-NL" b="1" dirty="0"/>
          </a:p>
        </p:txBody>
      </p:sp>
      <p:sp>
        <p:nvSpPr>
          <p:cNvPr id="225287" name="Text Box 7"/>
          <p:cNvSpPr txBox="1">
            <a:spLocks noChangeArrowheads="1"/>
          </p:cNvSpPr>
          <p:nvPr/>
        </p:nvSpPr>
        <p:spPr bwMode="auto">
          <a:xfrm>
            <a:off x="5508104" y="4941168"/>
            <a:ext cx="349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B</a:t>
            </a:r>
            <a:endParaRPr lang="nl-NL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2123728" y="836713"/>
            <a:ext cx="3384426" cy="4104456"/>
            <a:chOff x="2411413" y="908050"/>
            <a:chExt cx="3600450" cy="5184775"/>
          </a:xfrm>
        </p:grpSpPr>
        <p:sp>
          <p:nvSpPr>
            <p:cNvPr id="225284" name="Line 4"/>
            <p:cNvSpPr>
              <a:spLocks noChangeShapeType="1"/>
            </p:cNvSpPr>
            <p:nvPr/>
          </p:nvSpPr>
          <p:spPr bwMode="auto">
            <a:xfrm>
              <a:off x="2411413" y="908050"/>
              <a:ext cx="0" cy="51847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285" name="Line 5"/>
            <p:cNvSpPr>
              <a:spLocks noChangeShapeType="1"/>
            </p:cNvSpPr>
            <p:nvPr/>
          </p:nvSpPr>
          <p:spPr bwMode="auto">
            <a:xfrm>
              <a:off x="6011863" y="981075"/>
              <a:ext cx="0" cy="51117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288" name="Line 8"/>
            <p:cNvSpPr>
              <a:spLocks noChangeShapeType="1"/>
            </p:cNvSpPr>
            <p:nvPr/>
          </p:nvSpPr>
          <p:spPr bwMode="auto">
            <a:xfrm flipV="1">
              <a:off x="2411413" y="3141663"/>
              <a:ext cx="3600450" cy="2374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5289" name="Line 9"/>
            <p:cNvSpPr>
              <a:spLocks noChangeShapeType="1"/>
            </p:cNvSpPr>
            <p:nvPr/>
          </p:nvSpPr>
          <p:spPr bwMode="auto">
            <a:xfrm flipH="1" flipV="1">
              <a:off x="2411413" y="1125538"/>
              <a:ext cx="3600450" cy="20161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25290" name="Text Box 10"/>
          <p:cNvSpPr txBox="1">
            <a:spLocks noChangeArrowheads="1"/>
          </p:cNvSpPr>
          <p:nvPr/>
        </p:nvSpPr>
        <p:spPr bwMode="auto">
          <a:xfrm>
            <a:off x="1691680" y="4293096"/>
            <a:ext cx="344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t</a:t>
            </a:r>
            <a:r>
              <a:rPr lang="en-US" b="1" baseline="-25000" dirty="0"/>
              <a:t>1</a:t>
            </a:r>
            <a:endParaRPr lang="nl-NL" b="1" dirty="0"/>
          </a:p>
        </p:txBody>
      </p:sp>
      <p:sp>
        <p:nvSpPr>
          <p:cNvPr id="225291" name="Text Box 11"/>
          <p:cNvSpPr txBox="1">
            <a:spLocks noChangeArrowheads="1"/>
          </p:cNvSpPr>
          <p:nvPr/>
        </p:nvSpPr>
        <p:spPr bwMode="auto">
          <a:xfrm>
            <a:off x="1691680" y="836712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t</a:t>
            </a:r>
            <a:r>
              <a:rPr lang="en-US" b="1" baseline="-25000" dirty="0"/>
              <a:t>3</a:t>
            </a:r>
            <a:endParaRPr lang="nl-NL" b="1" dirty="0"/>
          </a:p>
        </p:txBody>
      </p:sp>
      <p:sp>
        <p:nvSpPr>
          <p:cNvPr id="225292" name="Text Box 12"/>
          <p:cNvSpPr txBox="1">
            <a:spLocks noChangeArrowheads="1"/>
          </p:cNvSpPr>
          <p:nvPr/>
        </p:nvSpPr>
        <p:spPr bwMode="auto">
          <a:xfrm>
            <a:off x="5652120" y="2420888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t</a:t>
            </a:r>
            <a:r>
              <a:rPr lang="en-US" b="1" baseline="-25000" dirty="0"/>
              <a:t>2</a:t>
            </a:r>
            <a:endParaRPr lang="nl-NL" b="1" dirty="0"/>
          </a:p>
        </p:txBody>
      </p:sp>
      <p:sp>
        <p:nvSpPr>
          <p:cNvPr id="225294" name="Text Box 14"/>
          <p:cNvSpPr txBox="1">
            <a:spLocks noChangeArrowheads="1"/>
          </p:cNvSpPr>
          <p:nvPr/>
        </p:nvSpPr>
        <p:spPr bwMode="auto">
          <a:xfrm>
            <a:off x="5610225" y="188913"/>
            <a:ext cx="2633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/>
              <a:t>t</a:t>
            </a:r>
            <a:r>
              <a:rPr lang="en-US" sz="2800" b="1" baseline="-25000"/>
              <a:t>2</a:t>
            </a:r>
            <a:r>
              <a:rPr lang="en-US" sz="2800" b="1"/>
              <a:t> = t</a:t>
            </a:r>
            <a:r>
              <a:rPr lang="en-US" sz="2800" b="1" baseline="-25000"/>
              <a:t>1</a:t>
            </a:r>
            <a:r>
              <a:rPr lang="en-US" sz="2800" b="1"/>
              <a:t> + </a:t>
            </a:r>
            <a:r>
              <a:rPr lang="el-GR" sz="2800" b="1">
                <a:cs typeface="Arial" charset="0"/>
              </a:rPr>
              <a:t>ε</a:t>
            </a:r>
            <a:r>
              <a:rPr lang="en-US" sz="2800" b="1">
                <a:cs typeface="Arial" charset="0"/>
              </a:rPr>
              <a:t> (t</a:t>
            </a:r>
            <a:r>
              <a:rPr lang="en-US" sz="2800" b="1" baseline="-25000">
                <a:cs typeface="Arial" charset="0"/>
              </a:rPr>
              <a:t>3</a:t>
            </a:r>
            <a:r>
              <a:rPr lang="en-US" sz="2800" b="1">
                <a:cs typeface="Arial" charset="0"/>
              </a:rPr>
              <a:t>-t</a:t>
            </a:r>
            <a:r>
              <a:rPr lang="en-US" sz="2800" b="1" baseline="-25000">
                <a:cs typeface="Arial" charset="0"/>
              </a:rPr>
              <a:t>1</a:t>
            </a:r>
            <a:r>
              <a:rPr lang="en-US" sz="2800" b="1">
                <a:cs typeface="Arial" charset="0"/>
              </a:rPr>
              <a:t>)</a:t>
            </a:r>
            <a:endParaRPr lang="el-GR" sz="2800" b="1">
              <a:cs typeface="Arial" charset="0"/>
            </a:endParaRPr>
          </a:p>
        </p:txBody>
      </p:sp>
      <p:sp>
        <p:nvSpPr>
          <p:cNvPr id="225295" name="Text Box 15"/>
          <p:cNvSpPr txBox="1">
            <a:spLocks noChangeArrowheads="1"/>
          </p:cNvSpPr>
          <p:nvPr/>
        </p:nvSpPr>
        <p:spPr bwMode="auto">
          <a:xfrm>
            <a:off x="376238" y="-7938"/>
            <a:ext cx="494205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 dirty="0"/>
              <a:t>Definition</a:t>
            </a:r>
            <a:r>
              <a:rPr lang="en-US" sz="2400" dirty="0"/>
              <a:t> of simultaneity.</a:t>
            </a:r>
          </a:p>
          <a:p>
            <a:r>
              <a:rPr lang="en-US" sz="2400" dirty="0"/>
              <a:t>Clocks A and B are synchronous if:</a:t>
            </a:r>
            <a:endParaRPr lang="nl-NL" sz="2400" dirty="0"/>
          </a:p>
        </p:txBody>
      </p:sp>
      <p:sp>
        <p:nvSpPr>
          <p:cNvPr id="225296" name="Text Box 16"/>
          <p:cNvSpPr txBox="1">
            <a:spLocks noChangeArrowheads="1"/>
          </p:cNvSpPr>
          <p:nvPr/>
        </p:nvSpPr>
        <p:spPr bwMode="auto">
          <a:xfrm>
            <a:off x="6300788" y="981075"/>
            <a:ext cx="26638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with </a:t>
            </a:r>
            <a:r>
              <a:rPr lang="el-GR" sz="2400">
                <a:cs typeface="Arial" charset="0"/>
              </a:rPr>
              <a:t>ε</a:t>
            </a:r>
            <a:r>
              <a:rPr lang="en-US" sz="2400">
                <a:cs typeface="Arial" charset="0"/>
              </a:rPr>
              <a:t> an </a:t>
            </a:r>
          </a:p>
          <a:p>
            <a:r>
              <a:rPr lang="en-US" sz="2400" i="1" u="sng">
                <a:cs typeface="Arial" charset="0"/>
              </a:rPr>
              <a:t>arbitrary</a:t>
            </a:r>
            <a:r>
              <a:rPr lang="en-US" sz="2400">
                <a:cs typeface="Arial" charset="0"/>
              </a:rPr>
              <a:t> value </a:t>
            </a:r>
          </a:p>
          <a:p>
            <a:r>
              <a:rPr lang="en-US" sz="2400">
                <a:cs typeface="Arial" charset="0"/>
              </a:rPr>
              <a:t>between</a:t>
            </a:r>
            <a:r>
              <a:rPr lang="en-US" sz="2400"/>
              <a:t> 0 and 1.</a:t>
            </a:r>
            <a:endParaRPr lang="nl-NL" sz="2400"/>
          </a:p>
        </p:txBody>
      </p:sp>
      <p:sp>
        <p:nvSpPr>
          <p:cNvPr id="15" name="TextBox 14"/>
          <p:cNvSpPr txBox="1"/>
          <p:nvPr/>
        </p:nvSpPr>
        <p:spPr>
          <a:xfrm>
            <a:off x="539552" y="5589240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justification for the arbitrariness of  </a:t>
            </a:r>
            <a:r>
              <a:rPr lang="el-GR" sz="2800" dirty="0"/>
              <a:t>ε</a:t>
            </a:r>
            <a:r>
              <a:rPr lang="en-US" sz="2800" dirty="0"/>
              <a:t> is the </a:t>
            </a:r>
            <a:r>
              <a:rPr lang="en-US" sz="2800" i="1" dirty="0"/>
              <a:t>physical fact </a:t>
            </a:r>
            <a:r>
              <a:rPr lang="en-US" sz="2800" dirty="0"/>
              <a:t>that </a:t>
            </a:r>
            <a:r>
              <a:rPr lang="en-US" sz="2800" i="1" dirty="0"/>
              <a:t>measurements</a:t>
            </a:r>
            <a:r>
              <a:rPr lang="en-US" sz="2800" dirty="0"/>
              <a:t> are </a:t>
            </a:r>
            <a:r>
              <a:rPr lang="en-US" sz="2800" i="1" dirty="0"/>
              <a:t>local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138508-241D-40E2-A1B7-5EA55F698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/>
          <a:lstStyle/>
          <a:p>
            <a:r>
              <a:rPr lang="en-US" dirty="0"/>
              <a:t>Simultaneity as gauge</a:t>
            </a:r>
            <a:endParaRPr lang="nl-NL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51EFB6D-CED8-426C-AA0C-F8E3ADD13B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980728"/>
                <a:ext cx="9144000" cy="5832648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dirty="0"/>
                  <a:t>Standard time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i="1" dirty="0"/>
              </a:p>
              <a:p>
                <a:pPr marL="0" indent="0" algn="ctr">
                  <a:buNone/>
                </a:pPr>
                <a:endParaRPr lang="en-US" i="1" dirty="0"/>
              </a:p>
              <a:p>
                <a:pPr marL="0" indent="0" algn="ctr">
                  <a:buNone/>
                </a:pPr>
                <a:r>
                  <a:rPr lang="en-US" dirty="0"/>
                  <a:t>Alternative time after non-standard synchronization: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r>
                      <m:rPr>
                        <m:nor/>
                      </m:rPr>
                      <a:rPr lang="el-GR" b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 algn="ctr">
                  <a:buNone/>
                </a:pPr>
                <a:r>
                  <a:rPr lang="en-US" dirty="0"/>
                  <a:t>Alternative light velocity along unit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r>
                  <a:rPr lang="en-US" i="1" dirty="0"/>
                  <a:t>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n-US" i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acc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acc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𝛻𝜑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den>
                    </m:f>
                  </m:oMath>
                </a14:m>
                <a:endParaRPr lang="en-US" i="1" dirty="0"/>
              </a:p>
              <a:p>
                <a:pPr marL="0" indent="0" algn="ctr">
                  <a:buNone/>
                </a:pPr>
                <a:r>
                  <a:rPr lang="en-US" dirty="0"/>
                  <a:t>Roundtrip time: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e>
                        </m:acc>
                      </m:e>
                    </m:nary>
                  </m:oMath>
                </a14:m>
                <a:r>
                  <a:rPr lang="en-US" dirty="0"/>
                  <a:t> with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𝛻𝜑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𝛻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endParaRPr lang="en-US" dirty="0"/>
              </a:p>
              <a:p>
                <a:pPr marL="0" indent="0" algn="ctr">
                  <a:buNone/>
                </a:pPr>
                <a:endParaRPr lang="nl-NL" i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51EFB6D-CED8-426C-AA0C-F8E3ADD13B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980728"/>
                <a:ext cx="9144000" cy="5832648"/>
              </a:xfrm>
              <a:blipFill>
                <a:blip r:embed="rId2" cstate="print"/>
                <a:stretch>
                  <a:fillRect t="-1358" b="-731"/>
                </a:stretch>
              </a:blipFill>
            </p:spPr>
            <p:txBody>
              <a:bodyPr/>
              <a:lstStyle/>
              <a:p>
                <a:r>
                  <a:rPr lang="nl-NL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91083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14"/>
            <a:ext cx="8229600" cy="490066"/>
          </a:xfrm>
        </p:spPr>
        <p:txBody>
          <a:bodyPr/>
          <a:lstStyle/>
          <a:p>
            <a:r>
              <a:rPr lang="en-US" dirty="0"/>
              <a:t>Simultaneity as Gauge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908720"/>
                <a:ext cx="9144000" cy="5832648"/>
              </a:xfrm>
            </p:spPr>
            <p:txBody>
              <a:bodyPr/>
              <a:lstStyle/>
              <a:p>
                <a:pPr>
                  <a:buNone/>
                </a:pPr>
                <a:r>
                  <a:rPr lang="en-US" dirty="0"/>
                  <a:t> 	That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∇×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 is an absolute global relation (roundtrip speed of light always </a:t>
                </a:r>
                <a:r>
                  <a:rPr lang="en-US" b="1" i="1" dirty="0"/>
                  <a:t>c</a:t>
                </a:r>
                <a:r>
                  <a:rPr lang="en-US" dirty="0"/>
                  <a:t>), invites a mathematical/physical ”speculative’’ possibility:</a:t>
                </a:r>
                <a:br>
                  <a:rPr lang="en-US" dirty="0"/>
                </a:br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∇×</m:t>
                    </m:r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, then light traversing the same closed curve in opposite directions would need  different amounts of time:                           </a:t>
                </a:r>
              </a:p>
              <a:p>
                <a:pPr algn="ctr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  <m:nary>
                      <m:naryPr>
                        <m:chr m:val="∮"/>
                        <m:limLoc m:val="undOvr"/>
                        <m:subHide m:val="on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e>
                        </m:acc>
                      </m:e>
                    </m:nary>
                  </m:oMath>
                </a14:m>
                <a:r>
                  <a:rPr lang="en-US" dirty="0"/>
                  <a:t>.</a:t>
                </a:r>
              </a:p>
              <a:p>
                <a:pPr>
                  <a:buNone/>
                </a:pPr>
                <a:r>
                  <a:rPr lang="en-US" dirty="0"/>
                  <a:t>	</a:t>
                </a:r>
              </a:p>
              <a:p>
                <a:pPr algn="ctr">
                  <a:buNone/>
                </a:pPr>
                <a:r>
                  <a:rPr lang="en-US" dirty="0"/>
                  <a:t>	If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⃗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⃗"/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this gives the </a:t>
                </a:r>
                <a:r>
                  <a:rPr lang="en-US" b="1" i="1" dirty="0" err="1"/>
                  <a:t>Sagnac</a:t>
                </a:r>
                <a:r>
                  <a:rPr lang="en-US" b="1" i="1" dirty="0"/>
                  <a:t> effect</a:t>
                </a:r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908720"/>
                <a:ext cx="9144000" cy="5832648"/>
              </a:xfrm>
              <a:blipFill>
                <a:blip r:embed="rId2" cstate="print"/>
                <a:stretch>
                  <a:fillRect t="-313" r="-1600"/>
                </a:stretch>
              </a:blipFill>
            </p:spPr>
            <p:txBody>
              <a:bodyPr/>
              <a:lstStyle/>
              <a:p>
                <a:r>
                  <a:rPr lang="nl-NL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903</Words>
  <Application>Microsoft Office PowerPoint</Application>
  <PresentationFormat>On-screen Show (4:3)</PresentationFormat>
  <Paragraphs>122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Default Design</vt:lpstr>
      <vt:lpstr>  Hermann Weyl, Philosophy and Gauge  </vt:lpstr>
      <vt:lpstr>Philosophical Background of Early 20th Century Physics</vt:lpstr>
      <vt:lpstr>A (slightly) different view</vt:lpstr>
      <vt:lpstr>Reichenbach</vt:lpstr>
      <vt:lpstr>Slide 5</vt:lpstr>
      <vt:lpstr>Reichenbach as an Empiricist</vt:lpstr>
      <vt:lpstr>Slide 7</vt:lpstr>
      <vt:lpstr>Simultaneity as gauge</vt:lpstr>
      <vt:lpstr>Simultaneity as Gauge</vt:lpstr>
      <vt:lpstr>Simultaneity as Gauge</vt:lpstr>
      <vt:lpstr>Weyl</vt:lpstr>
      <vt:lpstr>Weyl’s gauge theory (1918)</vt:lpstr>
      <vt:lpstr>Slide 13</vt:lpstr>
      <vt:lpstr>Slide 14</vt:lpstr>
      <vt:lpstr>Weyl / Reichenbach</vt:lpstr>
      <vt:lpstr>Slide 16</vt:lpstr>
      <vt:lpstr>Slide 17</vt:lpstr>
      <vt:lpstr>Recent signs that spacetime is losing its fundamentality in physics</vt:lpstr>
      <vt:lpstr>Weyl’s new gauge theory (1929)</vt:lpstr>
      <vt:lpstr>Conclusion</vt:lpstr>
    </vt:vector>
  </TitlesOfParts>
  <Company>UU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CONVENTIONALITY</dc:title>
  <dc:creator>Dennis Dieks</dc:creator>
  <cp:lastModifiedBy>dieks101</cp:lastModifiedBy>
  <cp:revision>444</cp:revision>
  <dcterms:created xsi:type="dcterms:W3CDTF">2003-11-26T15:38:51Z</dcterms:created>
  <dcterms:modified xsi:type="dcterms:W3CDTF">2018-07-28T16:36:18Z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al">
    <vt:lpwstr>Engels</vt:lpwstr>
  </property>
</Properties>
</file>